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7" r:id="rId2"/>
    <p:sldId id="270" r:id="rId3"/>
    <p:sldId id="272" r:id="rId4"/>
    <p:sldId id="271" r:id="rId5"/>
    <p:sldId id="273" r:id="rId6"/>
    <p:sldId id="274" r:id="rId7"/>
    <p:sldId id="281" r:id="rId8"/>
    <p:sldId id="282" r:id="rId9"/>
    <p:sldId id="283" r:id="rId10"/>
    <p:sldId id="284" r:id="rId11"/>
    <p:sldId id="285" r:id="rId12"/>
    <p:sldId id="286" r:id="rId13"/>
    <p:sldId id="287" r:id="rId14"/>
    <p:sldId id="289" r:id="rId15"/>
    <p:sldId id="290" r:id="rId16"/>
    <p:sldId id="291" r:id="rId17"/>
    <p:sldId id="292" r:id="rId18"/>
    <p:sldId id="293" r:id="rId19"/>
    <p:sldId id="297" r:id="rId20"/>
    <p:sldId id="299" r:id="rId21"/>
    <p:sldId id="298" r:id="rId22"/>
    <p:sldId id="300" r:id="rId23"/>
    <p:sldId id="275" r:id="rId24"/>
    <p:sldId id="277" r:id="rId25"/>
    <p:sldId id="304" r:id="rId26"/>
    <p:sldId id="305" r:id="rId27"/>
    <p:sldId id="306" r:id="rId28"/>
    <p:sldId id="276" r:id="rId29"/>
    <p:sldId id="278" r:id="rId30"/>
    <p:sldId id="301" r:id="rId31"/>
    <p:sldId id="302" r:id="rId32"/>
    <p:sldId id="303" r:id="rId33"/>
    <p:sldId id="279" r:id="rId34"/>
    <p:sldId id="280" r:id="rId35"/>
  </p:sldIdLst>
  <p:sldSz cx="9144000" cy="6858000" type="screen4x3"/>
  <p:notesSz cx="6858000" cy="9144000"/>
  <p:defaultTextStyle>
    <a:defPPr>
      <a:defRPr lang="fr-CA"/>
    </a:defPPr>
    <a:lvl1pPr algn="r"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1pPr>
    <a:lvl2pPr marL="457200" algn="r"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2pPr>
    <a:lvl3pPr marL="914400" algn="r"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3pPr>
    <a:lvl4pPr marL="1371600" algn="r"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4pPr>
    <a:lvl5pPr marL="1828800" algn="r"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5pPr>
    <a:lvl6pPr marL="2286000" algn="l" defTabSz="914400" rtl="0" eaLnBrk="1" latinLnBrk="0" hangingPunct="1">
      <a:defRPr sz="2400" kern="1200">
        <a:solidFill>
          <a:schemeClr val="tx1"/>
        </a:solidFill>
        <a:latin typeface="Arial" charset="0"/>
        <a:ea typeface="ヒラギノ角ゴ Pro W3" pitchFamily="-64" charset="-128"/>
        <a:cs typeface="+mn-cs"/>
      </a:defRPr>
    </a:lvl6pPr>
    <a:lvl7pPr marL="2743200" algn="l" defTabSz="914400" rtl="0" eaLnBrk="1" latinLnBrk="0" hangingPunct="1">
      <a:defRPr sz="2400" kern="1200">
        <a:solidFill>
          <a:schemeClr val="tx1"/>
        </a:solidFill>
        <a:latin typeface="Arial" charset="0"/>
        <a:ea typeface="ヒラギノ角ゴ Pro W3" pitchFamily="-64" charset="-128"/>
        <a:cs typeface="+mn-cs"/>
      </a:defRPr>
    </a:lvl7pPr>
    <a:lvl8pPr marL="3200400" algn="l" defTabSz="914400" rtl="0" eaLnBrk="1" latinLnBrk="0" hangingPunct="1">
      <a:defRPr sz="2400" kern="1200">
        <a:solidFill>
          <a:schemeClr val="tx1"/>
        </a:solidFill>
        <a:latin typeface="Arial" charset="0"/>
        <a:ea typeface="ヒラギノ角ゴ Pro W3" pitchFamily="-64" charset="-128"/>
        <a:cs typeface="+mn-cs"/>
      </a:defRPr>
    </a:lvl8pPr>
    <a:lvl9pPr marL="3657600" algn="l" defTabSz="914400" rtl="0" eaLnBrk="1" latinLnBrk="0" hangingPunct="1">
      <a:defRPr sz="2400" kern="1200">
        <a:solidFill>
          <a:schemeClr val="tx1"/>
        </a:solidFill>
        <a:latin typeface="Arial" charset="0"/>
        <a:ea typeface="ヒラギノ角ゴ Pro W3"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54" autoAdjust="0"/>
    <p:restoredTop sz="90929"/>
  </p:normalViewPr>
  <p:slideViewPr>
    <p:cSldViewPr>
      <p:cViewPr varScale="1">
        <p:scale>
          <a:sx n="97" d="100"/>
          <a:sy n="97" d="100"/>
        </p:scale>
        <p:origin x="7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DF92EA45-FC63-4B50-9CC3-20155D17393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6EF27B9-FA0B-48F8-8657-0C13C028A42C}" type="slidenum">
              <a:rPr lang="fr-CA" smtClean="0"/>
              <a:pPr/>
              <a:t>1</a:t>
            </a:fld>
            <a:endParaRPr lang="fr-CA"/>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19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20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24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25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26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F92EA45-FC63-4B50-9CC3-20155D173936}" type="slidenum">
              <a:rPr lang="fr-FR" smtClean="0"/>
              <a:pPr>
                <a:defRPr/>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sous-titre">
    <p:spTree>
      <p:nvGrpSpPr>
        <p:cNvPr id="1" name=""/>
        <p:cNvGrpSpPr/>
        <p:nvPr/>
      </p:nvGrpSpPr>
      <p:grpSpPr>
        <a:xfrm>
          <a:off x="0" y="0"/>
          <a:ext cx="0" cy="0"/>
          <a:chOff x="0" y="0"/>
          <a:chExt cx="0" cy="0"/>
        </a:xfrm>
      </p:grpSpPr>
      <p:pic>
        <p:nvPicPr>
          <p:cNvPr id="5" name="Picture 14" descr="Inter_UCS"/>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sp>
        <p:nvSpPr>
          <p:cNvPr id="2" name="Titre 1"/>
          <p:cNvSpPr>
            <a:spLocks noGrp="1"/>
          </p:cNvSpPr>
          <p:nvPr>
            <p:ph type="ctrTitle"/>
          </p:nvPr>
        </p:nvSpPr>
        <p:spPr>
          <a:xfrm>
            <a:off x="514376" y="1500174"/>
            <a:ext cx="8201028" cy="357191"/>
          </a:xfrm>
        </p:spPr>
        <p:txBody>
          <a:bodyPr/>
          <a:lstStyle>
            <a:lvl1pPr algn="l">
              <a:defRPr sz="2600" b="1">
                <a:solidFill>
                  <a:srgbClr val="0093D2"/>
                </a:solidFill>
                <a:latin typeface="+mj-lt"/>
              </a:defRPr>
            </a:lvl1pPr>
          </a:lstStyle>
          <a:p>
            <a:r>
              <a:rPr lang="fr-FR"/>
              <a:t>Cliquez pour modifier le style du titre</a:t>
            </a:r>
            <a:endParaRPr lang="fr-CA" dirty="0"/>
          </a:p>
        </p:txBody>
      </p:sp>
      <p:sp>
        <p:nvSpPr>
          <p:cNvPr id="3" name="Sous-titre 2"/>
          <p:cNvSpPr>
            <a:spLocks noGrp="1"/>
          </p:cNvSpPr>
          <p:nvPr>
            <p:ph type="subTitle" idx="1"/>
          </p:nvPr>
        </p:nvSpPr>
        <p:spPr>
          <a:xfrm>
            <a:off x="528654" y="1962152"/>
            <a:ext cx="8186750" cy="395278"/>
          </a:xfrm>
        </p:spPr>
        <p:txBody>
          <a:bodyPr/>
          <a:lstStyle>
            <a:lvl1pPr marL="0" indent="0" algn="l">
              <a:buNone/>
              <a:defRPr sz="20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A" dirty="0"/>
          </a:p>
        </p:txBody>
      </p:sp>
      <p:sp>
        <p:nvSpPr>
          <p:cNvPr id="8" name="Espace réservé du texte 7"/>
          <p:cNvSpPr>
            <a:spLocks noGrp="1"/>
          </p:cNvSpPr>
          <p:nvPr>
            <p:ph type="body" sz="quarter" idx="10"/>
          </p:nvPr>
        </p:nvSpPr>
        <p:spPr>
          <a:xfrm>
            <a:off x="532016" y="2428868"/>
            <a:ext cx="8183360" cy="4071966"/>
          </a:xfrm>
        </p:spPr>
        <p:txBody>
          <a:bodyPr/>
          <a:lstStyle>
            <a:lvl1pPr algn="l">
              <a:buFontTx/>
              <a:buNone/>
              <a:defRPr sz="2000"/>
            </a:lvl1pPr>
            <a:lvl5pPr algn="l">
              <a:buNone/>
              <a:defRPr/>
            </a:lvl5pPr>
          </a:lstStyle>
          <a:p>
            <a:pPr lvl="0"/>
            <a:r>
              <a:rPr lang="fr-FR"/>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14" descr="Inter_UCS"/>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sp>
        <p:nvSpPr>
          <p:cNvPr id="2" name="Titre 1"/>
          <p:cNvSpPr>
            <a:spLocks noGrp="1"/>
          </p:cNvSpPr>
          <p:nvPr>
            <p:ph type="ctrTitle"/>
          </p:nvPr>
        </p:nvSpPr>
        <p:spPr>
          <a:xfrm>
            <a:off x="514376" y="1500174"/>
            <a:ext cx="8201028" cy="357191"/>
          </a:xfrm>
        </p:spPr>
        <p:txBody>
          <a:bodyPr/>
          <a:lstStyle>
            <a:lvl1pPr algn="l">
              <a:defRPr sz="2600" b="1">
                <a:solidFill>
                  <a:srgbClr val="0093D2"/>
                </a:solidFill>
                <a:latin typeface="+mj-lt"/>
              </a:defRPr>
            </a:lvl1pPr>
          </a:lstStyle>
          <a:p>
            <a:r>
              <a:rPr lang="fr-FR"/>
              <a:t>Cliquez pour modifier le style du titre</a:t>
            </a:r>
            <a:endParaRPr lang="fr-CA" dirty="0"/>
          </a:p>
        </p:txBody>
      </p:sp>
      <p:sp>
        <p:nvSpPr>
          <p:cNvPr id="8" name="Espace réservé du texte 7"/>
          <p:cNvSpPr>
            <a:spLocks noGrp="1"/>
          </p:cNvSpPr>
          <p:nvPr>
            <p:ph type="body" sz="quarter" idx="10"/>
          </p:nvPr>
        </p:nvSpPr>
        <p:spPr>
          <a:xfrm>
            <a:off x="532016" y="1928802"/>
            <a:ext cx="8183360" cy="4572032"/>
          </a:xfrm>
        </p:spPr>
        <p:txBody>
          <a:bodyPr/>
          <a:lstStyle>
            <a:lvl1pPr algn="l">
              <a:buFontTx/>
              <a:buNone/>
              <a:defRPr sz="2000"/>
            </a:lvl1pPr>
            <a:lvl5pPr algn="l">
              <a:buNone/>
              <a:defRPr/>
            </a:lvl5pPr>
          </a:lstStyle>
          <a:p>
            <a:pPr lvl="0"/>
            <a:r>
              <a:rPr lang="fr-FR"/>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14" descr="Inter_UCS"/>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sp>
        <p:nvSpPr>
          <p:cNvPr id="2" name="Titre 1"/>
          <p:cNvSpPr>
            <a:spLocks noGrp="1"/>
          </p:cNvSpPr>
          <p:nvPr>
            <p:ph type="title"/>
          </p:nvPr>
        </p:nvSpPr>
        <p:spPr>
          <a:xfrm>
            <a:off x="500034" y="1428736"/>
            <a:ext cx="8286808" cy="466740"/>
          </a:xfrm>
        </p:spPr>
        <p:txBody>
          <a:bodyPr/>
          <a:lstStyle>
            <a:lvl1pPr algn="l">
              <a:defRPr sz="2600" b="1">
                <a:solidFill>
                  <a:srgbClr val="0093D2"/>
                </a:solidFill>
              </a:defRPr>
            </a:lvl1pPr>
          </a:lstStyle>
          <a:p>
            <a:r>
              <a:rPr lang="fr-FR" dirty="0"/>
              <a:t>Cliquez pour modifier le style du titre</a:t>
            </a:r>
            <a:endParaRPr lang="fr-CA" dirty="0"/>
          </a:p>
        </p:txBody>
      </p:sp>
      <p:sp>
        <p:nvSpPr>
          <p:cNvPr id="3" name="Espace réservé du contenu 2"/>
          <p:cNvSpPr>
            <a:spLocks noGrp="1"/>
          </p:cNvSpPr>
          <p:nvPr>
            <p:ph sz="half" idx="1"/>
          </p:nvPr>
        </p:nvSpPr>
        <p:spPr>
          <a:xfrm>
            <a:off x="500034" y="1981200"/>
            <a:ext cx="4071966" cy="4519634"/>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p:nvPr>
        </p:nvSpPr>
        <p:spPr>
          <a:xfrm>
            <a:off x="4791076" y="1981200"/>
            <a:ext cx="3995766" cy="4519634"/>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14" descr="Inter_UCS"/>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sp>
        <p:nvSpPr>
          <p:cNvPr id="3" name="Espace réservé du texte 2"/>
          <p:cNvSpPr>
            <a:spLocks noGrp="1"/>
          </p:cNvSpPr>
          <p:nvPr>
            <p:ph type="body" idx="1"/>
          </p:nvPr>
        </p:nvSpPr>
        <p:spPr>
          <a:xfrm>
            <a:off x="457200" y="1928802"/>
            <a:ext cx="4040188" cy="35719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85992"/>
            <a:ext cx="4040188" cy="428627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p:nvPr>
        </p:nvSpPr>
        <p:spPr>
          <a:xfrm>
            <a:off x="4645025" y="1928802"/>
            <a:ext cx="4141817" cy="35719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85992"/>
            <a:ext cx="4141817" cy="428627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2" name="Titre 1"/>
          <p:cNvSpPr>
            <a:spLocks noGrp="1"/>
          </p:cNvSpPr>
          <p:nvPr>
            <p:ph type="title"/>
          </p:nvPr>
        </p:nvSpPr>
        <p:spPr>
          <a:xfrm>
            <a:off x="500034" y="1428736"/>
            <a:ext cx="8286808" cy="428628"/>
          </a:xfrm>
        </p:spPr>
        <p:txBody>
          <a:bodyPr/>
          <a:lstStyle>
            <a:lvl1pPr algn="l">
              <a:defRPr sz="2600" b="1">
                <a:solidFill>
                  <a:srgbClr val="0093D2"/>
                </a:solidFill>
              </a:defRPr>
            </a:lvl1pPr>
          </a:lstStyle>
          <a:p>
            <a:r>
              <a:rPr lang="fr-FR" dirty="0"/>
              <a:t>Cliquez pour modifier le style du titre</a:t>
            </a:r>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14" descr="Inter_UCS"/>
          <p:cNvPicPr>
            <a:picLocks noChangeAspect="1" noChangeArrowheads="1"/>
          </p:cNvPicPr>
          <p:nvPr/>
        </p:nvPicPr>
        <p:blipFill>
          <a:blip r:embed="rId2" cstate="print"/>
          <a:srcRect/>
          <a:stretch>
            <a:fillRect/>
          </a:stretch>
        </p:blipFill>
        <p:spPr bwMode="auto">
          <a:xfrm>
            <a:off x="0" y="0"/>
            <a:ext cx="9145588" cy="1371600"/>
          </a:xfrm>
          <a:prstGeom prst="rect">
            <a:avLst/>
          </a:prstGeom>
          <a:noFill/>
          <a:ln w="9525">
            <a:noFill/>
            <a:miter lim="800000"/>
            <a:headEnd/>
            <a:tailEnd/>
          </a:ln>
        </p:spPr>
      </p:pic>
      <p:sp>
        <p:nvSpPr>
          <p:cNvPr id="2" name="Titre 1"/>
          <p:cNvSpPr>
            <a:spLocks noGrp="1"/>
          </p:cNvSpPr>
          <p:nvPr>
            <p:ph type="title"/>
          </p:nvPr>
        </p:nvSpPr>
        <p:spPr>
          <a:xfrm>
            <a:off x="1792288" y="5205438"/>
            <a:ext cx="5486400" cy="295264"/>
          </a:xfrm>
        </p:spPr>
        <p:txBody>
          <a:bodyPr anchor="b"/>
          <a:lstStyle>
            <a:lvl1pPr algn="ctr">
              <a:defRPr sz="2000" b="1">
                <a:solidFill>
                  <a:srgbClr val="0093D2"/>
                </a:solidFill>
              </a:defRPr>
            </a:lvl1pPr>
          </a:lstStyle>
          <a:p>
            <a:r>
              <a:rPr lang="fr-FR" dirty="0"/>
              <a:t>Cliquez pour modifier le style du titre</a:t>
            </a:r>
            <a:endParaRPr lang="fr-CA" dirty="0"/>
          </a:p>
        </p:txBody>
      </p:sp>
      <p:sp>
        <p:nvSpPr>
          <p:cNvPr id="4" name="Espace réservé du texte 3"/>
          <p:cNvSpPr>
            <a:spLocks noGrp="1"/>
          </p:cNvSpPr>
          <p:nvPr>
            <p:ph type="body" sz="half" idx="2"/>
          </p:nvPr>
        </p:nvSpPr>
        <p:spPr>
          <a:xfrm>
            <a:off x="1792288" y="5500702"/>
            <a:ext cx="5486400" cy="1000132"/>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3" name="Espace réservé pour une image  2"/>
          <p:cNvSpPr>
            <a:spLocks noGrp="1"/>
          </p:cNvSpPr>
          <p:nvPr>
            <p:ph type="pic" idx="1"/>
          </p:nvPr>
        </p:nvSpPr>
        <p:spPr>
          <a:xfrm>
            <a:off x="1792288" y="1416046"/>
            <a:ext cx="5486400" cy="3727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CA"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0063" y="1428750"/>
            <a:ext cx="8202612" cy="466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7" name="Rectangle 3"/>
          <p:cNvSpPr>
            <a:spLocks noGrp="1" noChangeArrowheads="1"/>
          </p:cNvSpPr>
          <p:nvPr>
            <p:ph type="body" idx="1"/>
          </p:nvPr>
        </p:nvSpPr>
        <p:spPr bwMode="auto">
          <a:xfrm>
            <a:off x="500063" y="1981200"/>
            <a:ext cx="8215312" cy="4519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pic>
        <p:nvPicPr>
          <p:cNvPr id="1028" name="Picture 14" descr="Inter_UCS"/>
          <p:cNvPicPr>
            <a:picLocks noChangeAspect="1" noChangeArrowheads="1"/>
          </p:cNvPicPr>
          <p:nvPr/>
        </p:nvPicPr>
        <p:blipFill>
          <a:blip r:embed="rId7" cstate="print"/>
          <a:srcRect/>
          <a:stretch>
            <a:fillRect/>
          </a:stretch>
        </p:blipFill>
        <p:spPr bwMode="auto">
          <a:xfrm>
            <a:off x="0" y="0"/>
            <a:ext cx="9145588"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Lst>
  <p:txStyles>
    <p:titleStyle>
      <a:lvl1pPr algn="l" rtl="0" eaLnBrk="0" fontAlgn="base" hangingPunct="0">
        <a:spcBef>
          <a:spcPct val="0"/>
        </a:spcBef>
        <a:spcAft>
          <a:spcPct val="0"/>
        </a:spcAft>
        <a:defRPr sz="2600" b="1">
          <a:solidFill>
            <a:srgbClr val="0093D2"/>
          </a:solidFill>
          <a:latin typeface="+mj-lt"/>
          <a:ea typeface="+mj-ea"/>
          <a:cs typeface="+mj-cs"/>
        </a:defRPr>
      </a:lvl1pPr>
      <a:lvl2pPr algn="l" rtl="0" eaLnBrk="0" fontAlgn="base" hangingPunct="0">
        <a:spcBef>
          <a:spcPct val="0"/>
        </a:spcBef>
        <a:spcAft>
          <a:spcPct val="0"/>
        </a:spcAft>
        <a:defRPr sz="2600" b="1">
          <a:solidFill>
            <a:srgbClr val="0093D2"/>
          </a:solidFill>
          <a:latin typeface="Arial" charset="0"/>
          <a:ea typeface="ヒラギノ角ゴ Pro W3" pitchFamily="-64" charset="-128"/>
        </a:defRPr>
      </a:lvl2pPr>
      <a:lvl3pPr algn="l" rtl="0" eaLnBrk="0" fontAlgn="base" hangingPunct="0">
        <a:spcBef>
          <a:spcPct val="0"/>
        </a:spcBef>
        <a:spcAft>
          <a:spcPct val="0"/>
        </a:spcAft>
        <a:defRPr sz="2600" b="1">
          <a:solidFill>
            <a:srgbClr val="0093D2"/>
          </a:solidFill>
          <a:latin typeface="Arial" charset="0"/>
          <a:ea typeface="ヒラギノ角ゴ Pro W3" pitchFamily="-64" charset="-128"/>
        </a:defRPr>
      </a:lvl3pPr>
      <a:lvl4pPr algn="l" rtl="0" eaLnBrk="0" fontAlgn="base" hangingPunct="0">
        <a:spcBef>
          <a:spcPct val="0"/>
        </a:spcBef>
        <a:spcAft>
          <a:spcPct val="0"/>
        </a:spcAft>
        <a:defRPr sz="2600" b="1">
          <a:solidFill>
            <a:srgbClr val="0093D2"/>
          </a:solidFill>
          <a:latin typeface="Arial" charset="0"/>
          <a:ea typeface="ヒラギノ角ゴ Pro W3" pitchFamily="-64" charset="-128"/>
        </a:defRPr>
      </a:lvl4pPr>
      <a:lvl5pPr algn="l" rtl="0" eaLnBrk="0" fontAlgn="base" hangingPunct="0">
        <a:spcBef>
          <a:spcPct val="0"/>
        </a:spcBef>
        <a:spcAft>
          <a:spcPct val="0"/>
        </a:spcAft>
        <a:defRPr sz="2600" b="1">
          <a:solidFill>
            <a:srgbClr val="0093D2"/>
          </a:solidFill>
          <a:latin typeface="Arial" charset="0"/>
          <a:ea typeface="ヒラギノ角ゴ Pro W3" pitchFamily="-64"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64"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64"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64"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6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Section_UCS"/>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7171" name="Rectangle 3"/>
          <p:cNvSpPr>
            <a:spLocks noChangeArrowheads="1"/>
          </p:cNvSpPr>
          <p:nvPr/>
        </p:nvSpPr>
        <p:spPr bwMode="auto">
          <a:xfrm>
            <a:off x="457200" y="1568450"/>
            <a:ext cx="8186766" cy="1508105"/>
          </a:xfrm>
          <a:prstGeom prst="rect">
            <a:avLst/>
          </a:prstGeom>
          <a:noFill/>
          <a:ln w="9525">
            <a:noFill/>
            <a:miter lim="800000"/>
            <a:headEnd/>
            <a:tailEnd/>
          </a:ln>
        </p:spPr>
        <p:txBody>
          <a:bodyPr wrap="square">
            <a:spAutoFit/>
          </a:bodyPr>
          <a:lstStyle/>
          <a:p>
            <a:pPr algn="l"/>
            <a:r>
              <a:rPr lang="fr-CA" sz="2800" b="1" dirty="0">
                <a:solidFill>
                  <a:schemeClr val="bg1"/>
                </a:solidFill>
                <a:ea typeface="ＭＳ Ｐゴシック" pitchFamily="-80" charset="-128"/>
              </a:rPr>
              <a:t>Le rôle du bénévolat dans les collectes de sang au Québec</a:t>
            </a:r>
          </a:p>
          <a:p>
            <a:pPr algn="l"/>
            <a:endParaRPr lang="fr-CA" sz="3600" b="1" dirty="0">
              <a:solidFill>
                <a:schemeClr val="bg1"/>
              </a:solidFill>
              <a:ea typeface="ＭＳ Ｐゴシック" pitchFamily="-80" charset="-128"/>
            </a:endParaRPr>
          </a:p>
        </p:txBody>
      </p:sp>
      <p:sp>
        <p:nvSpPr>
          <p:cNvPr id="7172" name="Rectangle 6"/>
          <p:cNvSpPr>
            <a:spLocks noChangeArrowheads="1"/>
          </p:cNvSpPr>
          <p:nvPr/>
        </p:nvSpPr>
        <p:spPr bwMode="auto">
          <a:xfrm>
            <a:off x="428625" y="3500438"/>
            <a:ext cx="5715000" cy="1569660"/>
          </a:xfrm>
          <a:prstGeom prst="rect">
            <a:avLst/>
          </a:prstGeom>
          <a:noFill/>
          <a:ln w="9525">
            <a:noFill/>
            <a:miter lim="800000"/>
            <a:headEnd/>
            <a:tailEnd/>
          </a:ln>
        </p:spPr>
        <p:txBody>
          <a:bodyPr>
            <a:spAutoFit/>
          </a:bodyPr>
          <a:lstStyle/>
          <a:p>
            <a:pPr algn="l"/>
            <a:r>
              <a:rPr lang="fr-CA" sz="1600" dirty="0">
                <a:solidFill>
                  <a:schemeClr val="bg1"/>
                </a:solidFill>
                <a:ea typeface="ＭＳ Ｐゴシック" pitchFamily="-80" charset="-128"/>
              </a:rPr>
              <a:t>Johanne Charbonneau</a:t>
            </a:r>
          </a:p>
          <a:p>
            <a:pPr algn="l"/>
            <a:r>
              <a:rPr lang="fr-CA" sz="1600" dirty="0">
                <a:solidFill>
                  <a:schemeClr val="bg1"/>
                </a:solidFill>
                <a:ea typeface="ＭＳ Ｐゴシック" pitchFamily="-80" charset="-128"/>
              </a:rPr>
              <a:t>Geneviève Lacroix</a:t>
            </a:r>
          </a:p>
          <a:p>
            <a:pPr algn="l"/>
            <a:endParaRPr lang="fr-CA" sz="1600" dirty="0">
              <a:solidFill>
                <a:schemeClr val="bg1"/>
              </a:solidFill>
              <a:ea typeface="ＭＳ Ｐゴシック" pitchFamily="-80" charset="-128"/>
            </a:endParaRPr>
          </a:p>
          <a:p>
            <a:pPr algn="l"/>
            <a:endParaRPr lang="fr-CA" sz="1600" dirty="0">
              <a:solidFill>
                <a:schemeClr val="bg1"/>
              </a:solidFill>
              <a:ea typeface="ＭＳ Ｐゴシック" pitchFamily="-80" charset="-128"/>
            </a:endParaRPr>
          </a:p>
          <a:p>
            <a:pPr algn="l"/>
            <a:r>
              <a:rPr lang="fr-CA" sz="1600" dirty="0">
                <a:solidFill>
                  <a:schemeClr val="bg1"/>
                </a:solidFill>
                <a:ea typeface="ＭＳ Ｐゴシック" pitchFamily="-80" charset="-128"/>
              </a:rPr>
              <a:t>Chaire de recherche sur les aspects sociaux du don de sang</a:t>
            </a:r>
          </a:p>
          <a:p>
            <a:pPr algn="l"/>
            <a:r>
              <a:rPr lang="fr-CA" sz="1600" dirty="0">
                <a:solidFill>
                  <a:schemeClr val="bg1"/>
                </a:solidFill>
                <a:ea typeface="ＭＳ Ｐゴシック" pitchFamily="-80" charset="-128"/>
              </a:rPr>
              <a:t>Financée par </a:t>
            </a:r>
            <a:r>
              <a:rPr lang="fr-CA" sz="1600" dirty="0" err="1">
                <a:solidFill>
                  <a:schemeClr val="bg1"/>
                </a:solidFill>
                <a:ea typeface="ＭＳ Ｐゴシック" pitchFamily="-80" charset="-128"/>
              </a:rPr>
              <a:t>Héma</a:t>
            </a:r>
            <a:r>
              <a:rPr lang="fr-CA" sz="1600" dirty="0">
                <a:solidFill>
                  <a:schemeClr val="bg1"/>
                </a:solidFill>
                <a:ea typeface="ＭＳ Ｐゴシック" pitchFamily="-80" charset="-128"/>
              </a:rPr>
              <a:t>-Québec</a:t>
            </a:r>
          </a:p>
        </p:txBody>
      </p:sp>
      <p:sp>
        <p:nvSpPr>
          <p:cNvPr id="7173" name="ZoneTexte 4"/>
          <p:cNvSpPr txBox="1">
            <a:spLocks noChangeArrowheads="1"/>
          </p:cNvSpPr>
          <p:nvPr/>
        </p:nvSpPr>
        <p:spPr bwMode="auto">
          <a:xfrm>
            <a:off x="7414626" y="4714875"/>
            <a:ext cx="1321387" cy="400110"/>
          </a:xfrm>
          <a:prstGeom prst="rect">
            <a:avLst/>
          </a:prstGeom>
          <a:noFill/>
          <a:ln w="9525">
            <a:noFill/>
            <a:miter lim="800000"/>
            <a:headEnd/>
            <a:tailEnd/>
          </a:ln>
        </p:spPr>
        <p:txBody>
          <a:bodyPr wrap="none">
            <a:spAutoFit/>
          </a:bodyPr>
          <a:lstStyle/>
          <a:p>
            <a:r>
              <a:rPr lang="fr-CA" sz="2000" dirty="0">
                <a:solidFill>
                  <a:schemeClr val="bg1"/>
                </a:solidFill>
              </a:rPr>
              <a:t>Avril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Les nouveaux partenaires : les écoles</a:t>
            </a:r>
          </a:p>
        </p:txBody>
      </p:sp>
      <p:sp>
        <p:nvSpPr>
          <p:cNvPr id="3" name="Espace réservé du texte 2"/>
          <p:cNvSpPr>
            <a:spLocks noGrp="1"/>
          </p:cNvSpPr>
          <p:nvPr>
            <p:ph type="body" sz="quarter" idx="10"/>
          </p:nvPr>
        </p:nvSpPr>
        <p:spPr>
          <a:xfrm>
            <a:off x="214282" y="1928802"/>
            <a:ext cx="8501094" cy="4572032"/>
          </a:xfrm>
        </p:spPr>
        <p:txBody>
          <a:bodyPr/>
          <a:lstStyle/>
          <a:p>
            <a:pPr lvl="1"/>
            <a:r>
              <a:rPr lang="fr-FR" dirty="0"/>
              <a:t>Mission éducative: éduquer les enfants à être de bons citoyens</a:t>
            </a:r>
            <a:endParaRPr lang="fr-CA" dirty="0"/>
          </a:p>
          <a:p>
            <a:pPr lvl="1"/>
            <a:r>
              <a:rPr lang="fr-FR" dirty="0"/>
              <a:t>Les collectes : un projet scolaire, une activité « obligatoire » pour les élèves, organisée par le personnel de l’école, en partie sur leurs heures de travail</a:t>
            </a:r>
            <a:endParaRPr lang="fr-CA" dirty="0"/>
          </a:p>
          <a:p>
            <a:pPr lvl="1"/>
            <a:r>
              <a:rPr lang="fr-FR" dirty="0"/>
              <a:t>Faire naître le goût du bénévolat chez les élèves, mais cela prend plusieurs années avant d’en voir le résultat</a:t>
            </a:r>
          </a:p>
          <a:p>
            <a:pPr lvl="2"/>
            <a:r>
              <a:rPr lang="fr-FR" dirty="0"/>
              <a:t>D’une année à l’autre, il faut encadrer de nouvelles cohortes; la continuité avec les mêmes « élèves-bénévoles » n’est pas assurée</a:t>
            </a:r>
            <a:endParaRPr lang="fr-CA" dirty="0"/>
          </a:p>
          <a:p>
            <a:pPr lvl="1"/>
            <a:r>
              <a:rPr lang="fr-FR" dirty="0"/>
              <a:t>Pour les jeunes au secondaire qui font du « bénévolat » parce qu’il s’agit d’une activité obligatoire dans leur curriculum ou pour les jeunes qui s’impliquent au niveau collégial et universitaire :</a:t>
            </a:r>
          </a:p>
          <a:p>
            <a:pPr lvl="2"/>
            <a:r>
              <a:rPr lang="fr-FR" dirty="0"/>
              <a:t>D’autres occasions de s’impliquer dans la cause du don de sang doivent se présenter à l’extérieur du milieu étudiant, milieu qu’ils quitteront tôt ou tard</a:t>
            </a:r>
            <a:endParaRPr lang="fr-CA" dirty="0"/>
          </a:p>
          <a:p>
            <a:endParaRPr lang="fr-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Les caractéristiques des bénévoles</a:t>
            </a:r>
          </a:p>
        </p:txBody>
      </p:sp>
      <p:sp>
        <p:nvSpPr>
          <p:cNvPr id="3" name="Espace réservé du texte 2"/>
          <p:cNvSpPr>
            <a:spLocks noGrp="1"/>
          </p:cNvSpPr>
          <p:nvPr>
            <p:ph type="body" sz="quarter" idx="10"/>
          </p:nvPr>
        </p:nvSpPr>
        <p:spPr>
          <a:xfrm>
            <a:off x="214282" y="1928802"/>
            <a:ext cx="8501094" cy="4572032"/>
          </a:xfrm>
        </p:spPr>
        <p:txBody>
          <a:bodyPr/>
          <a:lstStyle/>
          <a:p>
            <a:pPr lvl="1"/>
            <a:r>
              <a:rPr lang="fr-FR" dirty="0"/>
              <a:t>Femmes au foyer : moins nombreuses</a:t>
            </a:r>
          </a:p>
          <a:p>
            <a:pPr lvl="2"/>
            <a:r>
              <a:rPr lang="fr-FR" dirty="0"/>
              <a:t>Nouvelles générations de travailleuses bénévoles ne multiplient pas autant leurs engagements</a:t>
            </a:r>
          </a:p>
          <a:p>
            <a:pPr lvl="2"/>
            <a:r>
              <a:rPr lang="fr-FR" dirty="0"/>
              <a:t>Elles s’associent à des activités qui concernent leurs enfants</a:t>
            </a:r>
            <a:endParaRPr lang="fr-CA" dirty="0"/>
          </a:p>
          <a:p>
            <a:pPr lvl="1"/>
            <a:r>
              <a:rPr lang="fr-FR" dirty="0"/>
              <a:t>Retraités : plus nombreux et en meilleure santé</a:t>
            </a:r>
          </a:p>
          <a:p>
            <a:pPr lvl="2"/>
            <a:r>
              <a:rPr lang="fr-FR" dirty="0"/>
              <a:t>Plus éduquée, plus mobile et plus active sur tous les plans (travail à temps partiel, université du 3</a:t>
            </a:r>
            <a:r>
              <a:rPr lang="fr-FR" baseline="30000" dirty="0"/>
              <a:t>e</a:t>
            </a:r>
            <a:r>
              <a:rPr lang="fr-FR" dirty="0"/>
              <a:t> âge, loisirs diversifiés, voyages de longue durée…)</a:t>
            </a:r>
          </a:p>
          <a:p>
            <a:pPr lvl="2"/>
            <a:r>
              <a:rPr lang="fr-FR" dirty="0"/>
              <a:t>Certains s’installent à la campagne à leur retraite ; les régions plus périphériques ne seront pas désavantagées au moment de compter sur une éventuelle participation de retraités bénévoles</a:t>
            </a:r>
          </a:p>
          <a:p>
            <a:pPr lvl="1"/>
            <a:r>
              <a:rPr lang="fr-FR" dirty="0"/>
              <a:t>Milieu urbain: un défi différent</a:t>
            </a:r>
          </a:p>
          <a:p>
            <a:pPr lvl="2"/>
            <a:r>
              <a:rPr lang="fr-FR" dirty="0"/>
              <a:t>toujours plus difficile de mobiliser la population pour participer à des activités bénévoles qui offrent d’ailleurs le choix le plus grand de causes dans lesquelles s’impliquer</a:t>
            </a:r>
            <a:endParaRPr lang="fr-CA" dirty="0"/>
          </a:p>
          <a:p>
            <a:pPr lvl="1"/>
            <a:endParaRPr lang="fr-CA" dirty="0"/>
          </a:p>
          <a:p>
            <a:endParaRPr lang="fr-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 </a:t>
            </a:r>
            <a:r>
              <a:rPr lang="fr-CA" sz="2400" dirty="0"/>
              <a:t>Motivations : la transmission familiale</a:t>
            </a:r>
            <a:endParaRPr lang="fr-CA" dirty="0"/>
          </a:p>
        </p:txBody>
      </p:sp>
      <p:sp>
        <p:nvSpPr>
          <p:cNvPr id="3" name="Espace réservé du texte 2"/>
          <p:cNvSpPr>
            <a:spLocks noGrp="1"/>
          </p:cNvSpPr>
          <p:nvPr>
            <p:ph type="body" sz="quarter" idx="10"/>
          </p:nvPr>
        </p:nvSpPr>
        <p:spPr/>
        <p:txBody>
          <a:bodyPr/>
          <a:lstStyle/>
          <a:p>
            <a:pPr lvl="1">
              <a:buNone/>
            </a:pPr>
            <a:endParaRPr lang="fr-FR" dirty="0"/>
          </a:p>
          <a:p>
            <a:pPr lvl="1"/>
            <a:r>
              <a:rPr lang="fr-FR" dirty="0"/>
              <a:t>Les parents : des modèles pour leurs enfants</a:t>
            </a:r>
          </a:p>
          <a:p>
            <a:pPr lvl="1"/>
            <a:r>
              <a:rPr lang="fr-FR" dirty="0"/>
              <a:t>Une initiation à des pratiques d’entraide et de solidarité dans la famille et le voisinage</a:t>
            </a:r>
            <a:endParaRPr lang="fr-CA" dirty="0"/>
          </a:p>
          <a:p>
            <a:pPr lvl="1"/>
            <a:r>
              <a:rPr lang="fr-FR" dirty="0"/>
              <a:t>Une transmission familiale à travers la pratique religieuse</a:t>
            </a:r>
          </a:p>
          <a:p>
            <a:pPr lvl="2"/>
            <a:r>
              <a:rPr lang="fr-FR" dirty="0"/>
              <a:t>Mais la pratique religieuse est en baisse dans la population québécoise</a:t>
            </a:r>
            <a:endParaRPr lang="fr-CA" dirty="0"/>
          </a:p>
          <a:p>
            <a:endParaRPr lang="fr-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Motivations : le cycle du don</a:t>
            </a:r>
          </a:p>
        </p:txBody>
      </p:sp>
      <p:sp>
        <p:nvSpPr>
          <p:cNvPr id="3" name="Espace réservé du texte 2"/>
          <p:cNvSpPr>
            <a:spLocks noGrp="1"/>
          </p:cNvSpPr>
          <p:nvPr>
            <p:ph type="body" sz="quarter" idx="10"/>
          </p:nvPr>
        </p:nvSpPr>
        <p:spPr/>
        <p:txBody>
          <a:bodyPr/>
          <a:lstStyle/>
          <a:p>
            <a:pPr lvl="1"/>
            <a:r>
              <a:rPr lang="fr-FR" dirty="0"/>
              <a:t>Pour redonner ce qu’on a reçu dans la vie</a:t>
            </a:r>
          </a:p>
          <a:p>
            <a:pPr lvl="2"/>
            <a:r>
              <a:rPr lang="fr-FR" dirty="0"/>
              <a:t>Type de motivations reste constant, de génération en génération, mais il est plus souvent invoqué par les personnes plus âgées</a:t>
            </a:r>
            <a:endParaRPr lang="fr-CA" dirty="0"/>
          </a:p>
          <a:p>
            <a:pPr lvl="1"/>
            <a:r>
              <a:rPr lang="fr-FR" dirty="0"/>
              <a:t>Pour le plaisir qui accompagne le geste de donner </a:t>
            </a:r>
          </a:p>
          <a:p>
            <a:pPr lvl="2"/>
            <a:r>
              <a:rPr lang="fr-FR" dirty="0"/>
              <a:t>Par le contact avec les donneurs de sang : le « retour » le plus important que les bénévoles reçoivent eux-mêmes</a:t>
            </a:r>
            <a:endParaRPr lang="fr-CA" dirty="0"/>
          </a:p>
          <a:p>
            <a:pPr lvl="1"/>
            <a:r>
              <a:rPr lang="fr-FR" dirty="0"/>
              <a:t>L’importance de la reconnaissance</a:t>
            </a:r>
          </a:p>
          <a:p>
            <a:pPr lvl="2"/>
            <a:r>
              <a:rPr lang="fr-FR" dirty="0"/>
              <a:t>Les soirées de reconnaissance des bénévoles et les rencontres publiques régionales (RPR) qui permettent d’honorer la participation de comités organisateurs</a:t>
            </a:r>
            <a:endParaRPr lang="fr-CA" dirty="0"/>
          </a:p>
          <a:p>
            <a:pPr lvl="2"/>
            <a:r>
              <a:rPr lang="fr-CA" dirty="0"/>
              <a:t>Permettre </a:t>
            </a:r>
            <a:r>
              <a:rPr lang="fr-FR" dirty="0"/>
              <a:t>d’exprimer ses commentaires sur son expérience durant les collectes = renforcement du sentiment d’appartenance à la cause + respect de l’expérience</a:t>
            </a:r>
            <a:endParaRPr lang="fr-CA" dirty="0"/>
          </a:p>
          <a:p>
            <a:pPr lvl="2"/>
            <a:endParaRPr lang="fr-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Motivations : se sentir utile, pour soi</a:t>
            </a:r>
          </a:p>
        </p:txBody>
      </p:sp>
      <p:sp>
        <p:nvSpPr>
          <p:cNvPr id="3" name="Espace réservé du texte 2"/>
          <p:cNvSpPr>
            <a:spLocks noGrp="1"/>
          </p:cNvSpPr>
          <p:nvPr>
            <p:ph type="body" sz="quarter" idx="10"/>
          </p:nvPr>
        </p:nvSpPr>
        <p:spPr/>
        <p:txBody>
          <a:bodyPr/>
          <a:lstStyle/>
          <a:p>
            <a:pPr lvl="1"/>
            <a:r>
              <a:rPr lang="fr-FR" dirty="0"/>
              <a:t>Se sentir utile quand on n’est plus à l’emploi, ou quand on est en dehors du marché du travail peut devenir une motivation pour faire du bénévolat</a:t>
            </a:r>
          </a:p>
          <a:p>
            <a:pPr lvl="2"/>
            <a:r>
              <a:rPr lang="fr-FR" dirty="0"/>
              <a:t>Cela permet aussi de rester actif et même, d’acquérir de nouvelles compétences</a:t>
            </a:r>
          </a:p>
          <a:p>
            <a:pPr lvl="1"/>
            <a:r>
              <a:rPr lang="fr-FR" dirty="0"/>
              <a:t>Le bénévolat : un moyen d’épanouissement personnel, un cheminement personnel permettant à l’individu de s’accomplir, une contribution au bien-être psychologique, à l’estime de soi et au renforcement de l’identité personnelle</a:t>
            </a:r>
            <a:endParaRPr lang="fr-CA" dirty="0"/>
          </a:p>
          <a:p>
            <a:pPr lvl="2"/>
            <a:r>
              <a:rPr lang="fr-FR" dirty="0"/>
              <a:t>C’est la génération du baby-boom qui a ouvert le chemin à cet intérêt grandissant pour ces valeurs</a:t>
            </a:r>
            <a:endParaRPr lang="fr-CA" dirty="0"/>
          </a:p>
          <a:p>
            <a:pPr lvl="2"/>
            <a:endParaRPr lang="fr-CA" dirty="0"/>
          </a:p>
          <a:p>
            <a:pPr lvl="2"/>
            <a:endParaRPr lang="fr-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Motivations : sentiment d’appartenance</a:t>
            </a:r>
          </a:p>
        </p:txBody>
      </p:sp>
      <p:sp>
        <p:nvSpPr>
          <p:cNvPr id="3" name="Espace réservé du texte 2"/>
          <p:cNvSpPr>
            <a:spLocks noGrp="1"/>
          </p:cNvSpPr>
          <p:nvPr>
            <p:ph type="body" sz="quarter" idx="10"/>
          </p:nvPr>
        </p:nvSpPr>
        <p:spPr/>
        <p:txBody>
          <a:bodyPr/>
          <a:lstStyle/>
          <a:p>
            <a:pPr lvl="1"/>
            <a:r>
              <a:rPr lang="fr-FR" dirty="0"/>
              <a:t>Renforcement  des relations au sein de l’entourage</a:t>
            </a:r>
          </a:p>
          <a:p>
            <a:pPr lvl="1"/>
            <a:r>
              <a:rPr lang="fr-FR" dirty="0"/>
              <a:t>Façon de créer de nouvelles relations</a:t>
            </a:r>
          </a:p>
          <a:p>
            <a:pPr lvl="1"/>
            <a:r>
              <a:rPr lang="fr-FR" dirty="0"/>
              <a:t>Occasion de de s’insérer (ou se réinsérer) dans la société </a:t>
            </a:r>
          </a:p>
          <a:p>
            <a:pPr lvl="1"/>
            <a:r>
              <a:rPr lang="fr-FR" dirty="0"/>
              <a:t>Expression des valeurs de solidarité citoyenne</a:t>
            </a:r>
          </a:p>
          <a:p>
            <a:pPr lvl="1">
              <a:buNone/>
            </a:pPr>
            <a:endParaRPr lang="fr-CA" dirty="0"/>
          </a:p>
          <a:p>
            <a:pPr lvl="2"/>
            <a:r>
              <a:rPr lang="fr-FR" dirty="0"/>
              <a:t>Type de motivations souvent évoqué par ceux qui ont été recrutés par des personnes qu’ils connaissaient déjà ou par des gens qui connaissent dans leur vie des moments de rupture avec un milieu (retraite, déménagement, immigration)</a:t>
            </a:r>
            <a:endParaRPr lang="fr-CA" dirty="0"/>
          </a:p>
          <a:p>
            <a:pPr lvl="2"/>
            <a:r>
              <a:rPr lang="fr-FR" dirty="0"/>
              <a:t>Pour les bénévoles déjà présents : peu être renforcé lorsque les comités locaux prennent des initiatives pour faire de la collecte un </a:t>
            </a:r>
            <a:r>
              <a:rPr lang="fr-FR" b="1" dirty="0"/>
              <a:t>moment festif</a:t>
            </a:r>
            <a:endParaRPr lang="fr-FR" dirty="0"/>
          </a:p>
          <a:p>
            <a:pPr lvl="3"/>
            <a:r>
              <a:rPr lang="fr-FR" dirty="0"/>
              <a:t>Les fêtes ont toujours servi de rituel dans les communautés pour y renforcer l’appartenance</a:t>
            </a:r>
            <a:endParaRPr lang="fr-CA" dirty="0"/>
          </a:p>
          <a:p>
            <a:endParaRPr lang="fr-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Motivations : cette cause plutôt qu’une autre</a:t>
            </a:r>
          </a:p>
        </p:txBody>
      </p:sp>
      <p:sp>
        <p:nvSpPr>
          <p:cNvPr id="3" name="Espace réservé du texte 2"/>
          <p:cNvSpPr>
            <a:spLocks noGrp="1"/>
          </p:cNvSpPr>
          <p:nvPr>
            <p:ph type="body" sz="quarter" idx="10"/>
          </p:nvPr>
        </p:nvSpPr>
        <p:spPr>
          <a:xfrm>
            <a:off x="928662" y="1928802"/>
            <a:ext cx="7786714" cy="4572032"/>
          </a:xfrm>
        </p:spPr>
        <p:txBody>
          <a:bodyPr/>
          <a:lstStyle/>
          <a:p>
            <a:pPr marL="342900" lvl="2" indent="-342900">
              <a:buFont typeface="Arial" pitchFamily="34" charset="0"/>
              <a:buChar char="─"/>
            </a:pPr>
            <a:r>
              <a:rPr lang="fr-FR" dirty="0"/>
              <a:t>Parce qu’ils donnent eux-mêmes du sang</a:t>
            </a:r>
          </a:p>
          <a:p>
            <a:pPr marL="342900" lvl="2" indent="-342900">
              <a:buFont typeface="Arial" pitchFamily="34" charset="0"/>
              <a:buChar char="─"/>
            </a:pPr>
            <a:r>
              <a:rPr lang="fr-FR" dirty="0"/>
              <a:t>À défaut de pouvoir donner du sang</a:t>
            </a:r>
          </a:p>
          <a:p>
            <a:pPr marL="342900" lvl="2" indent="-342900">
              <a:buFont typeface="Arial" pitchFamily="34" charset="0"/>
              <a:buChar char="─"/>
            </a:pPr>
            <a:r>
              <a:rPr lang="fr-FR" dirty="0"/>
              <a:t>Parce qu’eux-mêmes ou un proche en a reçu</a:t>
            </a:r>
          </a:p>
          <a:p>
            <a:pPr marL="342900" lvl="2" indent="-342900">
              <a:buFont typeface="Arial" pitchFamily="34" charset="0"/>
              <a:buChar char="─"/>
            </a:pPr>
            <a:r>
              <a:rPr lang="fr-FR" dirty="0"/>
              <a:t>Parce qu’ils travaillent, ou travaillaient, dans un domaine de la santé qui les a conscientisé à l’importance d’assurer l’approvisionnement en sang à long terme</a:t>
            </a:r>
          </a:p>
          <a:p>
            <a:pPr marL="342900" lvl="2" indent="-342900">
              <a:buFont typeface="Arial" pitchFamily="34" charset="0"/>
              <a:buChar char="─"/>
            </a:pPr>
            <a:r>
              <a:rPr lang="fr-FR" dirty="0"/>
              <a:t>Parce que, contrairement au don monétaire avec lequel cette cause est comparée, ils savent où ira leur engagement, à quoi il servira</a:t>
            </a:r>
            <a:endParaRPr lang="fr-CA" dirty="0"/>
          </a:p>
          <a:p>
            <a:endParaRPr lang="fr-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Pistes d’action et recommandations (1)</a:t>
            </a:r>
          </a:p>
        </p:txBody>
      </p:sp>
      <p:sp>
        <p:nvSpPr>
          <p:cNvPr id="3" name="Espace réservé du texte 2"/>
          <p:cNvSpPr>
            <a:spLocks noGrp="1"/>
          </p:cNvSpPr>
          <p:nvPr>
            <p:ph type="body" sz="quarter" idx="10"/>
          </p:nvPr>
        </p:nvSpPr>
        <p:spPr/>
        <p:txBody>
          <a:bodyPr/>
          <a:lstStyle/>
          <a:p>
            <a:pPr lvl="1"/>
            <a:r>
              <a:rPr lang="fr-FR" dirty="0"/>
              <a:t>Pour prendre la relève des associations traditionnelles</a:t>
            </a:r>
          </a:p>
          <a:p>
            <a:pPr lvl="2"/>
            <a:r>
              <a:rPr lang="fr-FR" dirty="0"/>
              <a:t>Mieux connaître les nouvelles pratiques bénévoles et chercher à créer de nouveaux partenariats avec d’autres organismes qui partagent les mêmes valeurs d’entraide et d’altruisme</a:t>
            </a:r>
          </a:p>
          <a:p>
            <a:pPr lvl="2">
              <a:buNone/>
            </a:pPr>
            <a:endParaRPr lang="fr-FR" dirty="0"/>
          </a:p>
          <a:p>
            <a:pPr lvl="1"/>
            <a:r>
              <a:rPr lang="fr-FR" dirty="0"/>
              <a:t>Pour maintenir l’engagement des étudiants ou des travailleurs recrutés dans les nouveaux partenariats (école, entreprise) :</a:t>
            </a:r>
            <a:endParaRPr lang="fr-CA" dirty="0"/>
          </a:p>
          <a:p>
            <a:pPr lvl="2"/>
            <a:r>
              <a:rPr lang="fr-FR" dirty="0"/>
              <a:t>Jumeler les collectes (avec un  milieu bien choisi) pour permettre le transfert de l’activité bénévole si le jeune ou le travailleur quitte le milieu d’études ou de travail</a:t>
            </a:r>
            <a:endParaRPr lang="fr-CA" dirty="0"/>
          </a:p>
          <a:p>
            <a:pPr lvl="2"/>
            <a:r>
              <a:rPr lang="fr-FR" dirty="0"/>
              <a:t>Développer des partenariats avec des organismes qui accueillent plus de travailleurs ou plus de jeunes</a:t>
            </a:r>
            <a:endParaRPr lang="fr-CA" dirty="0"/>
          </a:p>
          <a:p>
            <a:pPr lvl="2"/>
            <a:r>
              <a:rPr lang="fr-FR" dirty="0"/>
              <a:t>Inventer de nouvelles formes de reconnaissance qui les atteindront davantage</a:t>
            </a:r>
            <a:endParaRPr lang="fr-CA" dirty="0"/>
          </a:p>
          <a:p>
            <a:endParaRPr lang="fr-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Pistes d’action et recommandations (2)</a:t>
            </a:r>
          </a:p>
        </p:txBody>
      </p:sp>
      <p:sp>
        <p:nvSpPr>
          <p:cNvPr id="3" name="Espace réservé du texte 2"/>
          <p:cNvSpPr>
            <a:spLocks noGrp="1"/>
          </p:cNvSpPr>
          <p:nvPr>
            <p:ph type="body" sz="quarter" idx="10"/>
          </p:nvPr>
        </p:nvSpPr>
        <p:spPr/>
        <p:txBody>
          <a:bodyPr/>
          <a:lstStyle/>
          <a:p>
            <a:pPr lvl="1"/>
            <a:r>
              <a:rPr lang="fr-FR" dirty="0"/>
              <a:t>Pour inciter les jeunes mères travailleuses à choisir le bénévolat pour la cause du sang et </a:t>
            </a:r>
          </a:p>
          <a:p>
            <a:pPr lvl="1"/>
            <a:r>
              <a:rPr lang="fr-FR" dirty="0"/>
              <a:t>pour contribuer à la transmission de l’intérêt de s’associer à la cause du sang dans les familles </a:t>
            </a:r>
          </a:p>
          <a:p>
            <a:pPr lvl="2"/>
            <a:r>
              <a:rPr lang="fr-FR" dirty="0"/>
              <a:t>Prévoir un rôle pour les parents dans les activités de collectes développées en lien avec le déploiement des trousses de sensibilisation au don de sang dans les écoles primaires et secondaires </a:t>
            </a:r>
          </a:p>
          <a:p>
            <a:pPr lvl="2"/>
            <a:r>
              <a:rPr lang="fr-FR" dirty="0"/>
              <a:t>Donner l’occasion de réaliser des activités de bénévolat en famille, peut-être en faisant une campagne ciblée auprès des comités organisateurs, conçue dans cet esprit </a:t>
            </a:r>
            <a:endParaRPr lang="fr-CA" dirty="0"/>
          </a:p>
          <a:p>
            <a:pPr lvl="2"/>
            <a:r>
              <a:rPr lang="fr-FR" dirty="0"/>
              <a:t>Cibler les communautés culturelles où la transmission des valeurs religieuses est encore importante dans les familles</a:t>
            </a:r>
            <a:endParaRPr lang="fr-CA" dirty="0"/>
          </a:p>
          <a:p>
            <a:endParaRPr lang="fr-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Pistes d’action et recommandations (3)</a:t>
            </a:r>
          </a:p>
        </p:txBody>
      </p:sp>
      <p:sp>
        <p:nvSpPr>
          <p:cNvPr id="3" name="Espace réservé du texte 2"/>
          <p:cNvSpPr>
            <a:spLocks noGrp="1"/>
          </p:cNvSpPr>
          <p:nvPr>
            <p:ph type="body" sz="quarter" idx="10"/>
          </p:nvPr>
        </p:nvSpPr>
        <p:spPr/>
        <p:txBody>
          <a:bodyPr/>
          <a:lstStyle/>
          <a:p>
            <a:pPr lvl="1"/>
            <a:r>
              <a:rPr lang="fr-FR" dirty="0"/>
              <a:t>Pour inciter les nouveaux retraités du </a:t>
            </a:r>
            <a:r>
              <a:rPr lang="fr-FR" dirty="0" err="1"/>
              <a:t>babyboom</a:t>
            </a:r>
            <a:r>
              <a:rPr lang="fr-FR" dirty="0"/>
              <a:t> à prendre la relève</a:t>
            </a:r>
            <a:endParaRPr lang="fr-CA" dirty="0"/>
          </a:p>
          <a:p>
            <a:pPr lvl="2"/>
            <a:r>
              <a:rPr lang="fr-FR" dirty="0"/>
              <a:t>Cibler les nouveaux organismes de loisir qu’ils fréquentent, les associations de travailleurs retraités, les groupes communautaires moins traditionnels</a:t>
            </a:r>
            <a:endParaRPr lang="fr-CA" dirty="0"/>
          </a:p>
          <a:p>
            <a:pPr lvl="2"/>
            <a:r>
              <a:rPr lang="fr-CA" dirty="0"/>
              <a:t>I</a:t>
            </a:r>
            <a:r>
              <a:rPr lang="fr-FR" dirty="0" err="1"/>
              <a:t>dentifier</a:t>
            </a:r>
            <a:r>
              <a:rPr lang="fr-FR" dirty="0"/>
              <a:t> les compétences professionnelles utiles dans l’organisation de collectes de sang pour faire le lien avec les expertises des anciens travailleurs</a:t>
            </a:r>
            <a:endParaRPr lang="fr-CA" dirty="0"/>
          </a:p>
          <a:p>
            <a:pPr lvl="2"/>
            <a:r>
              <a:rPr lang="fr-FR" dirty="0"/>
              <a:t>Mettre en valeur l’expérience bénévole comme un moyen d’épanouissement personnel, une contribution au bien-être psychologique, à l’estime de soi pour attirer les nouvelles retraitées</a:t>
            </a:r>
            <a:endParaRPr lang="fr-CA" dirty="0"/>
          </a:p>
          <a:p>
            <a:pPr lvl="2"/>
            <a:r>
              <a:rPr lang="fr-FR" dirty="0"/>
              <a:t>Cibler les associations de retraités du milieu de la santé dont les membres pourront, à priori, être plus attirés à faire du bénévolat dans un domaine connexe à celui dans lequel ils ont œuvré et qui sont déjà sensibilisés à l’importance du don de sang dans la société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ctrTitle" idx="4294967295"/>
          </p:nvPr>
        </p:nvSpPr>
        <p:spPr>
          <a:xfrm>
            <a:off x="428625" y="1285875"/>
            <a:ext cx="8201025" cy="357188"/>
          </a:xfrm>
        </p:spPr>
        <p:txBody>
          <a:bodyPr/>
          <a:lstStyle/>
          <a:p>
            <a:pPr eaLnBrk="1" hangingPunct="1"/>
            <a:r>
              <a:rPr lang="fr-CA" dirty="0"/>
              <a:t>Objectifs de la présentation</a:t>
            </a:r>
          </a:p>
        </p:txBody>
      </p:sp>
      <p:sp>
        <p:nvSpPr>
          <p:cNvPr id="15363" name="Espace réservé du texte 2"/>
          <p:cNvSpPr>
            <a:spLocks noGrp="1"/>
          </p:cNvSpPr>
          <p:nvPr>
            <p:ph type="body" sz="quarter" idx="4294967295"/>
          </p:nvPr>
        </p:nvSpPr>
        <p:spPr>
          <a:xfrm>
            <a:off x="500063" y="1714500"/>
            <a:ext cx="8183562" cy="4786313"/>
          </a:xfrm>
        </p:spPr>
        <p:txBody>
          <a:bodyPr/>
          <a:lstStyle/>
          <a:p>
            <a:pPr eaLnBrk="1" hangingPunct="1">
              <a:defRPr/>
            </a:pPr>
            <a:r>
              <a:rPr lang="fr-CA" dirty="0"/>
              <a:t>Introduction</a:t>
            </a:r>
          </a:p>
          <a:p>
            <a:pPr eaLnBrk="1" hangingPunct="1">
              <a:defRPr/>
            </a:pPr>
            <a:r>
              <a:rPr lang="fr-CA" dirty="0">
                <a:cs typeface="+mn-cs"/>
              </a:rPr>
              <a:t>Présentation du projet</a:t>
            </a:r>
          </a:p>
          <a:p>
            <a:pPr lvl="1" eaLnBrk="1" hangingPunct="1">
              <a:defRPr/>
            </a:pPr>
            <a:r>
              <a:rPr lang="fr-CA" dirty="0">
                <a:cs typeface="+mn-cs"/>
              </a:rPr>
              <a:t>Objectifs</a:t>
            </a:r>
          </a:p>
          <a:p>
            <a:pPr lvl="1" eaLnBrk="1" hangingPunct="1">
              <a:defRPr/>
            </a:pPr>
            <a:r>
              <a:rPr lang="fr-CA" dirty="0">
                <a:cs typeface="+mn-cs"/>
              </a:rPr>
              <a:t>Méthodologie et étapes du projet</a:t>
            </a:r>
          </a:p>
          <a:p>
            <a:pPr lvl="1" eaLnBrk="1" hangingPunct="1">
              <a:defRPr/>
            </a:pPr>
            <a:r>
              <a:rPr lang="fr-CA" dirty="0">
                <a:cs typeface="+mn-cs"/>
              </a:rPr>
              <a:t>Organisation du rapport final</a:t>
            </a:r>
          </a:p>
          <a:p>
            <a:pPr eaLnBrk="1" hangingPunct="1">
              <a:defRPr/>
            </a:pPr>
            <a:r>
              <a:rPr lang="fr-CA" dirty="0"/>
              <a:t>Conclusions, pistes d’action et recommandations</a:t>
            </a:r>
          </a:p>
          <a:p>
            <a:pPr lvl="1" eaLnBrk="1" hangingPunct="1">
              <a:defRPr/>
            </a:pPr>
            <a:r>
              <a:rPr lang="fr-CA" dirty="0">
                <a:cs typeface="+mn-cs"/>
              </a:rPr>
              <a:t>Discussion et rétroaction</a:t>
            </a:r>
          </a:p>
          <a:p>
            <a:pPr eaLnBrk="1" hangingPunct="1">
              <a:defRPr/>
            </a:pPr>
            <a:r>
              <a:rPr lang="fr-CA" dirty="0"/>
              <a:t>Formats et modalités pour la diffusion du rapport</a:t>
            </a:r>
          </a:p>
          <a:p>
            <a:pPr lvl="1" eaLnBrk="1" hangingPunct="1">
              <a:defRPr/>
            </a:pPr>
            <a:r>
              <a:rPr lang="fr-CA" dirty="0">
                <a:cs typeface="+mn-cs"/>
              </a:rPr>
              <a:t>Discussion et rétroaction</a:t>
            </a:r>
          </a:p>
          <a:p>
            <a:pPr eaLnBrk="1" hangingPunct="1">
              <a:defRPr/>
            </a:pPr>
            <a:r>
              <a:rPr lang="fr-CA" dirty="0"/>
              <a:t>Conclusion</a:t>
            </a:r>
            <a:endParaRPr lang="fr-CA" dirty="0">
              <a:cs typeface="+mn-cs"/>
            </a:endParaRPr>
          </a:p>
          <a:p>
            <a:pPr eaLnBrk="1" hangingPunct="1">
              <a:defRPr/>
            </a:pPr>
            <a:endParaRPr lang="fr-CA" dirty="0">
              <a:cs typeface="+mn-cs"/>
            </a:endParaRPr>
          </a:p>
          <a:p>
            <a:pPr lvl="1" eaLnBrk="1" hangingPunct="1">
              <a:defRPr/>
            </a:pPr>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Pistes d’action et recommandations (4)</a:t>
            </a:r>
          </a:p>
        </p:txBody>
      </p:sp>
      <p:sp>
        <p:nvSpPr>
          <p:cNvPr id="3" name="Espace réservé du texte 2"/>
          <p:cNvSpPr>
            <a:spLocks noGrp="1"/>
          </p:cNvSpPr>
          <p:nvPr>
            <p:ph type="body" sz="quarter" idx="10"/>
          </p:nvPr>
        </p:nvSpPr>
        <p:spPr>
          <a:xfrm>
            <a:off x="532016" y="2285992"/>
            <a:ext cx="8183360" cy="4214842"/>
          </a:xfrm>
        </p:spPr>
        <p:txBody>
          <a:bodyPr/>
          <a:lstStyle/>
          <a:p>
            <a:pPr lvl="1"/>
            <a:r>
              <a:rPr lang="fr-FR" dirty="0"/>
              <a:t>Pour développer le bénévolat pour la cause du sang en milieu urbain </a:t>
            </a:r>
          </a:p>
          <a:p>
            <a:pPr lvl="2"/>
            <a:r>
              <a:rPr lang="fr-FR" dirty="0"/>
              <a:t>Continuer de cibler les entreprises et les milieux d’éducation supérieure</a:t>
            </a:r>
            <a:endParaRPr lang="fr-CA" dirty="0"/>
          </a:p>
          <a:p>
            <a:pPr lvl="2"/>
            <a:r>
              <a:rPr lang="fr-FR" dirty="0"/>
              <a:t>Développer des partenariats avec les « nouvelles » églises où se retrouvent les diverses communautés ethnoculturelles</a:t>
            </a:r>
          </a:p>
          <a:p>
            <a:pPr lvl="3"/>
            <a:r>
              <a:rPr lang="fr-FR" dirty="0"/>
              <a:t>Ces églises partagent les mêmes valeurs d’altruisme et d’entraide que les associations traditionnelles avec qui la Croix-Rouge et </a:t>
            </a:r>
            <a:r>
              <a:rPr lang="fr-FR" dirty="0" err="1"/>
              <a:t>Héma</a:t>
            </a:r>
            <a:r>
              <a:rPr lang="fr-FR" dirty="0"/>
              <a:t>-Québec ont développé des partenariats</a:t>
            </a:r>
            <a:endParaRPr lang="fr-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Pistes d’action et recommandations (5)</a:t>
            </a:r>
          </a:p>
        </p:txBody>
      </p:sp>
      <p:sp>
        <p:nvSpPr>
          <p:cNvPr id="3" name="Espace réservé du texte 2"/>
          <p:cNvSpPr>
            <a:spLocks noGrp="1"/>
          </p:cNvSpPr>
          <p:nvPr>
            <p:ph type="body" sz="quarter" idx="10"/>
          </p:nvPr>
        </p:nvSpPr>
        <p:spPr/>
        <p:txBody>
          <a:bodyPr/>
          <a:lstStyle/>
          <a:p>
            <a:pPr lvl="1"/>
            <a:r>
              <a:rPr lang="fr-FR" dirty="0"/>
              <a:t>Faire comme pour le don de sang : choisir des porte-parole qui viennent exprimer le fait qu’ils ont beaucoup reçu dans la vie et que c’est ce qui les motive à rendre</a:t>
            </a:r>
            <a:endParaRPr lang="fr-CA" dirty="0"/>
          </a:p>
          <a:p>
            <a:pPr lvl="1"/>
            <a:r>
              <a:rPr lang="fr-FR" dirty="0"/>
              <a:t>Rendre plus efficace, et plus explicite, le travail de recrutement des bénévoles actuels, par exemple, en offrant des formations réservées à ceux qui aimeraient s’engager plus activement encore dans cette tâche ou en ciblant des formes de reconnaissance spécifiques</a:t>
            </a:r>
            <a:endParaRPr lang="fr-CA" dirty="0"/>
          </a:p>
          <a:p>
            <a:pPr lvl="1"/>
            <a:r>
              <a:rPr lang="fr-FR" dirty="0"/>
              <a:t>Établir des liens avec des regroupements d’associations bénévoles pour rejoindre des personnes qui envisagent de faire du bénévolat, mais n’ont pas encore choisi leur cause</a:t>
            </a:r>
            <a:endParaRPr lang="fr-CA" dirty="0"/>
          </a:p>
          <a:p>
            <a:pPr lvl="1"/>
            <a:r>
              <a:rPr lang="fr-FR" dirty="0"/>
              <a:t>Encourager les nouveaux arrivants au pays à s’associer à des activités bénévoles (promotion de la cause du sang dans le guide « Apprendre le Québec. Guide pour la réussite de mon intégration » distribué par le Gouvernement du Québec aux nouveaux arrivants)</a:t>
            </a:r>
            <a:endParaRPr lang="fr-CA" dirty="0"/>
          </a:p>
          <a:p>
            <a:endParaRPr lang="fr-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Pistes d’action et recommandations (6)</a:t>
            </a:r>
          </a:p>
        </p:txBody>
      </p:sp>
      <p:sp>
        <p:nvSpPr>
          <p:cNvPr id="3" name="Espace réservé du texte 2"/>
          <p:cNvSpPr>
            <a:spLocks noGrp="1"/>
          </p:cNvSpPr>
          <p:nvPr>
            <p:ph type="body" sz="quarter" idx="10"/>
          </p:nvPr>
        </p:nvSpPr>
        <p:spPr/>
        <p:txBody>
          <a:bodyPr/>
          <a:lstStyle/>
          <a:p>
            <a:pPr lvl="1"/>
            <a:r>
              <a:rPr lang="fr-FR" dirty="0"/>
              <a:t>Encourager les comités organisateurs à faire de leur collecte un événement festif</a:t>
            </a:r>
            <a:endParaRPr lang="fr-CA" dirty="0"/>
          </a:p>
          <a:p>
            <a:pPr lvl="1"/>
            <a:r>
              <a:rPr lang="fr-FR" dirty="0"/>
              <a:t>Faire coïncider l’organisation des collectes avec les principaux événements festifs des communautés ethnoculturelles</a:t>
            </a:r>
            <a:endParaRPr lang="fr-CA" dirty="0"/>
          </a:p>
          <a:p>
            <a:pPr lvl="1"/>
            <a:r>
              <a:rPr lang="fr-FR" dirty="0"/>
              <a:t>Faire un travail plus systématique de recrutement de bénévoles auprès des donneurs de sang</a:t>
            </a:r>
            <a:endParaRPr lang="fr-CA" dirty="0"/>
          </a:p>
          <a:p>
            <a:pPr lvl="1"/>
            <a:r>
              <a:rPr lang="fr-FR" dirty="0"/>
              <a:t>S’assurer que les proches des personnes transfusées aient plus systématiquement accès à de l’information sur la possibilité de s’associer comme bénévoles dans la cause du sang</a:t>
            </a:r>
            <a:endParaRPr lang="fr-CA" dirty="0"/>
          </a:p>
          <a:p>
            <a:pPr lvl="1"/>
            <a:r>
              <a:rPr lang="fr-FR" dirty="0"/>
              <a:t>Développer du matériel promotionnel qui met en évidence l’utilité de ce type d’engagement par rapport à certaines autres causes</a:t>
            </a:r>
            <a:endParaRPr lang="fr-CA" dirty="0"/>
          </a:p>
          <a:p>
            <a:endParaRPr lang="fr-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14422"/>
            <a:ext cx="8643998" cy="928694"/>
          </a:xfrm>
        </p:spPr>
        <p:txBody>
          <a:bodyPr/>
          <a:lstStyle/>
          <a:p>
            <a:r>
              <a:rPr lang="fr-CA" sz="2400" dirty="0"/>
              <a:t>Suggestions de formats/modalités pour la diffusion</a:t>
            </a:r>
          </a:p>
        </p:txBody>
      </p:sp>
      <p:sp>
        <p:nvSpPr>
          <p:cNvPr id="3" name="Espace réservé du texte 2"/>
          <p:cNvSpPr>
            <a:spLocks noGrp="1"/>
          </p:cNvSpPr>
          <p:nvPr>
            <p:ph type="body" sz="quarter" idx="10"/>
          </p:nvPr>
        </p:nvSpPr>
        <p:spPr>
          <a:xfrm>
            <a:off x="532016" y="2071678"/>
            <a:ext cx="8183360" cy="4429156"/>
          </a:xfrm>
        </p:spPr>
        <p:txBody>
          <a:bodyPr/>
          <a:lstStyle/>
          <a:p>
            <a:pPr marL="457200" indent="-457200">
              <a:buFont typeface="+mj-lt"/>
              <a:buAutoNum type="arabicPeriod"/>
            </a:pPr>
            <a:r>
              <a:rPr lang="fr-CA" dirty="0"/>
              <a:t>Historique du rôle du bénévolat en lien avec la cause du don de sang </a:t>
            </a:r>
          </a:p>
          <a:p>
            <a:pPr marL="857250" lvl="1" indent="-457200"/>
            <a:r>
              <a:rPr lang="fr-CA" dirty="0"/>
              <a:t>Document de référence</a:t>
            </a:r>
          </a:p>
          <a:p>
            <a:pPr marL="1257300" lvl="2" indent="-457200">
              <a:buFont typeface="Arial" pitchFamily="34" charset="0"/>
              <a:buChar char="•"/>
            </a:pPr>
            <a:r>
              <a:rPr lang="fr-CA" dirty="0"/>
              <a:t>Brochure imprimée (10 pages)/document </a:t>
            </a:r>
            <a:r>
              <a:rPr lang="fr-CA" dirty="0" err="1"/>
              <a:t>pdf</a:t>
            </a:r>
            <a:endParaRPr lang="fr-CA" dirty="0"/>
          </a:p>
          <a:p>
            <a:pPr marL="857250" lvl="1" indent="-457200"/>
            <a:r>
              <a:rPr lang="fr-CA" dirty="0"/>
              <a:t>Fiche des événements principaux</a:t>
            </a:r>
          </a:p>
          <a:p>
            <a:pPr marL="857250" lvl="1" indent="-457200"/>
            <a:r>
              <a:rPr lang="fr-CA" dirty="0"/>
              <a:t>Fiche des événements avec un paragraphe explicatif</a:t>
            </a:r>
          </a:p>
          <a:p>
            <a:pPr marL="1257300" lvl="2" indent="-457200">
              <a:buFont typeface="Arial" pitchFamily="34" charset="0"/>
              <a:buChar char="•"/>
            </a:pPr>
            <a:r>
              <a:rPr lang="fr-CA" dirty="0"/>
              <a:t>Fiches plastifiées</a:t>
            </a:r>
          </a:p>
          <a:p>
            <a:pPr marL="1257300" lvl="2" indent="-457200">
              <a:buNone/>
            </a:pPr>
            <a:endParaRPr lang="fr-CA" dirty="0"/>
          </a:p>
          <a:p>
            <a:pPr marL="857250" lvl="1" indent="-457200"/>
            <a:r>
              <a:rPr lang="fr-CA" dirty="0"/>
              <a:t>Diffusion sur le site web d’</a:t>
            </a:r>
            <a:r>
              <a:rPr lang="fr-CA" dirty="0" err="1"/>
              <a:t>Héma</a:t>
            </a:r>
            <a:r>
              <a:rPr lang="fr-CA" dirty="0"/>
              <a:t>-Québec</a:t>
            </a:r>
          </a:p>
          <a:p>
            <a:pPr marL="857250" lvl="1" indent="-457200">
              <a:buFont typeface="Courier New" pitchFamily="49" charset="0"/>
              <a:buChar char="o"/>
            </a:pPr>
            <a:endParaRPr lang="fr-CA" dirty="0"/>
          </a:p>
          <a:p>
            <a:pPr marL="857250" lvl="1" indent="-457200">
              <a:buFont typeface="Wingdings" pitchFamily="2" charset="2"/>
              <a:buChar char="Ø"/>
            </a:pPr>
            <a:r>
              <a:rPr lang="fr-CA" dirty="0"/>
              <a:t>Pour les nouveaux employés</a:t>
            </a:r>
          </a:p>
          <a:p>
            <a:pPr marL="857250" lvl="1" indent="-457200">
              <a:buFont typeface="Wingdings" pitchFamily="2" charset="2"/>
              <a:buChar char="Ø"/>
            </a:pPr>
            <a:r>
              <a:rPr lang="fr-CA" dirty="0"/>
              <a:t>Pour information et diffusion du modèle</a:t>
            </a:r>
          </a:p>
          <a:p>
            <a:endParaRPr lang="fr-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428735"/>
            <a:ext cx="8201028" cy="357191"/>
          </a:xfrm>
        </p:spPr>
        <p:txBody>
          <a:bodyPr/>
          <a:lstStyle/>
          <a:p>
            <a:r>
              <a:rPr lang="fr-CA" dirty="0"/>
              <a:t>Modèles de fiche</a:t>
            </a:r>
          </a:p>
        </p:txBody>
      </p:sp>
      <p:sp>
        <p:nvSpPr>
          <p:cNvPr id="6146" name="Rectangle 2"/>
          <p:cNvSpPr>
            <a:spLocks noChangeArrowheads="1"/>
          </p:cNvSpPr>
          <p:nvPr/>
        </p:nvSpPr>
        <p:spPr bwMode="auto">
          <a:xfrm>
            <a:off x="285720" y="1928802"/>
            <a:ext cx="8786874" cy="4696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500"/>
              </a:spcAft>
              <a:buClrTx/>
              <a:buSzTx/>
              <a:buFontTx/>
              <a:buNone/>
              <a:tabLst/>
            </a:pPr>
            <a:r>
              <a:rPr kumimoji="0" lang="fr-CA" sz="1100" b="1" i="0" u="none" strike="noStrike" cap="none" normalizeH="0" baseline="0" dirty="0">
                <a:ln>
                  <a:noFill/>
                </a:ln>
                <a:solidFill>
                  <a:srgbClr val="0093D2"/>
                </a:solidFill>
                <a:effectLst/>
                <a:latin typeface="Calibri" pitchFamily="34" charset="0"/>
                <a:ea typeface="Calibri" pitchFamily="34" charset="0"/>
                <a:cs typeface="Times New Roman" pitchFamily="18" charset="0"/>
                <a:hlinkClick r:id="rId3" action="ppaction://hlinksldjump"/>
              </a:rPr>
              <a:t>1863-64</a:t>
            </a:r>
            <a:r>
              <a:rPr kumimoji="0" lang="fr-CA" sz="1100" b="0" i="0" u="none" strike="noStrike" cap="none" normalizeH="0" baseline="0" dirty="0">
                <a:ln>
                  <a:noFill/>
                </a:ln>
                <a:solidFill>
                  <a:srgbClr val="0093D2"/>
                </a:solidFill>
                <a:effectLst/>
                <a:latin typeface="Calibri" pitchFamily="34" charset="0"/>
                <a:ea typeface="Calibri" pitchFamily="34" charset="0"/>
                <a:cs typeface="Times New Roman" pitchFamily="18" charset="0"/>
                <a:hlinkClick r:id="rId3" action="ppaction://hlinksldjump"/>
              </a:rPr>
              <a:t>	</a:t>
            </a:r>
            <a:r>
              <a:rPr kumimoji="0" lang="fr-CA" sz="1100" b="1" i="0" u="none" strike="noStrike" cap="none" normalizeH="0" baseline="0" dirty="0">
                <a:ln>
                  <a:noFill/>
                </a:ln>
                <a:solidFill>
                  <a:srgbClr val="0093D2"/>
                </a:solidFill>
                <a:effectLst/>
                <a:latin typeface="Calibri" pitchFamily="34" charset="0"/>
                <a:ea typeface="Calibri" pitchFamily="34" charset="0"/>
                <a:cs typeface="Calibri" pitchFamily="34" charset="0"/>
                <a:hlinkClick r:id="rId3" action="ppaction://hlinksldjump"/>
              </a:rPr>
              <a:t>Création du Comité international de la Croix-Rouge</a:t>
            </a:r>
            <a:endParaRPr kumimoji="0" lang="fr-CA" sz="1100" b="0" i="0" u="none" strike="noStrike" cap="none" normalizeH="0" baseline="0" dirty="0">
              <a:ln>
                <a:noFill/>
              </a:ln>
              <a:solidFill>
                <a:srgbClr val="0093D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1885-96	Création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1909	Reconnaissance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Avant</a:t>
            </a:r>
            <a:r>
              <a:rPr kumimoji="0" lang="fr-CA" sz="1100" b="1"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	Première pratique du don de sang au Canada : le don de remplacement en milieu hospitalier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1940-45	Approvisionnement en sang durant la guerre : première campagne nationale de sensibilisation et début de l’implication de la SCCR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1947	</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Ouverture des premiers dépôts de transfusion sanguine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1949	Ouverture du dépôt de Montréal</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1961	Ouverture du dépôt de la ville de Québec</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1978-90	Scandale du sang contaminé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1993-97	Enquête publique sur l’approvisionnement en sang par le juge Horace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Krever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Mai 1994	Union des services transfusionnels et des services de recrutement des donneurs</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1994	Premières rencontres publiques régionales effectuées par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1996	Rapport du Comité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Gélineau</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Août 1997	Retrait de la SCCR du système de l’approvisionnement sanguin</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Mars 1998	Création d’</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Héma</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-Québec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1998	Création de l’Association des Bénévoles du Don de Sang</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2000-05	Ouverture des centres fixes Globule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4" action="ppaction://hlinksldjump"/>
              </a:rPr>
              <a:t>2001	Nouvelle mission pour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hlinkClick r:id="rId4" action="ppaction://hlinksldjump"/>
              </a:rPr>
              <a:t>Héma</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4" action="ppaction://hlinksldjump"/>
              </a:rPr>
              <a:t>-Québec : les tissus humains et le sang de cordon</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5" action="ppaction://hlinksldjump"/>
              </a:rPr>
              <a:t>1998-2010	Développement de nouvelles collectes et de nouvelles collaborations</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2009	Une nouvelle trousse pédagogique « Rouge Sang »</a:t>
            </a:r>
            <a:endParaRPr kumimoji="0" lang="fr-CA" sz="11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85860"/>
            <a:ext cx="8201028" cy="357191"/>
          </a:xfrm>
        </p:spPr>
        <p:txBody>
          <a:bodyPr/>
          <a:lstStyle/>
          <a:p>
            <a:r>
              <a:rPr lang="fr-CA" dirty="0"/>
              <a:t>Modèles de fiche</a:t>
            </a:r>
          </a:p>
        </p:txBody>
      </p:sp>
      <p:sp>
        <p:nvSpPr>
          <p:cNvPr id="6146" name="Rectangle 2"/>
          <p:cNvSpPr>
            <a:spLocks noChangeArrowheads="1"/>
          </p:cNvSpPr>
          <p:nvPr/>
        </p:nvSpPr>
        <p:spPr bwMode="auto">
          <a:xfrm>
            <a:off x="285720" y="1589915"/>
            <a:ext cx="8786874" cy="52681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500"/>
              </a:spcAft>
              <a:buClrTx/>
              <a:buSzTx/>
              <a:buFontTx/>
              <a:buNone/>
              <a:tabLst/>
            </a:pPr>
            <a:r>
              <a:rPr kumimoji="0" lang="fr-CA" sz="1100" b="1" i="0" u="none" strike="noStrike" cap="none" normalizeH="0" baseline="0" dirty="0">
                <a:ln>
                  <a:noFill/>
                </a:ln>
                <a:solidFill>
                  <a:srgbClr val="0093D2"/>
                </a:solidFill>
                <a:effectLst/>
                <a:latin typeface="Calibri" pitchFamily="34" charset="0"/>
                <a:ea typeface="Calibri" pitchFamily="34" charset="0"/>
                <a:cs typeface="Times New Roman" pitchFamily="18" charset="0"/>
              </a:rPr>
              <a:t>1863-64</a:t>
            </a:r>
            <a:r>
              <a:rPr kumimoji="0" lang="fr-CA" sz="1100" b="0" i="0" u="none" strike="noStrike" cap="none" normalizeH="0" baseline="0" dirty="0">
                <a:ln>
                  <a:noFill/>
                </a:ln>
                <a:solidFill>
                  <a:srgbClr val="0093D2"/>
                </a:solidFill>
                <a:effectLst/>
                <a:latin typeface="Calibri" pitchFamily="34" charset="0"/>
                <a:ea typeface="Calibri" pitchFamily="34" charset="0"/>
                <a:cs typeface="Times New Roman" pitchFamily="18" charset="0"/>
              </a:rPr>
              <a:t>	</a:t>
            </a:r>
            <a:r>
              <a:rPr kumimoji="0" lang="fr-CA" sz="1100" b="1" i="0" u="none" strike="noStrike" cap="none" normalizeH="0" baseline="0" dirty="0">
                <a:ln>
                  <a:noFill/>
                </a:ln>
                <a:solidFill>
                  <a:srgbClr val="0093D2"/>
                </a:solidFill>
                <a:effectLst/>
                <a:latin typeface="Calibri" pitchFamily="34" charset="0"/>
                <a:ea typeface="Calibri" pitchFamily="34" charset="0"/>
                <a:cs typeface="Calibri" pitchFamily="34" charset="0"/>
              </a:rPr>
              <a:t>Création du Comité international de la Croix-Rouge</a:t>
            </a:r>
          </a:p>
          <a:p>
            <a:pPr algn="l" eaLnBrk="1" hangingPunct="1">
              <a:spcAft>
                <a:spcPts val="500"/>
              </a:spcAft>
            </a:pPr>
            <a:r>
              <a:rPr lang="fr-CA" sz="1100" dirty="0">
                <a:solidFill>
                  <a:srgbClr val="0093D2"/>
                </a:solidFill>
                <a:latin typeface="Calibri" pitchFamily="34" charset="0"/>
                <a:ea typeface="Calibri" pitchFamily="34" charset="0"/>
                <a:cs typeface="Calibri" pitchFamily="34" charset="0"/>
              </a:rPr>
              <a:t>Fondé en 1863 par le Genevois Henri Dunant, le CICR a pour objectif initial d’apporter une aide à tous blessés de guerre et ce, peu importe leur allégeance. Il élargit plus tard son champ d’action à d’autre secteurs d’activité tels que les services de sécurité aquatique, la gestion des sinistres, les services de soins à domicile, etc. </a:t>
            </a:r>
            <a:endParaRPr kumimoji="0" lang="fr-CA" sz="1100" b="0" i="0" u="none" strike="noStrike" cap="none" normalizeH="0" baseline="0" dirty="0">
              <a:ln>
                <a:noFill/>
              </a:ln>
              <a:solidFill>
                <a:srgbClr val="0093D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1885-96	Création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1909	Reconnaissance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Avant</a:t>
            </a:r>
            <a:r>
              <a:rPr kumimoji="0" lang="fr-CA" sz="1100" b="1"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	Première pratique du don de sang au Canada : le don de remplacement en milieu hospitalier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1940-45	Approvisionnement en sang durant la guerre : première campagne nationale de sensibilisation et début de l’implication de la SCCR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1947	</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Ouverture des premiers dépôts de transfusion sanguine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1949	Ouverture du dépôt de Montréal</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1961	Ouverture du dépôt de la ville de Québec</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1978-90	Scandale du sang contaminé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1993-97	Enquête publique sur l’approvisionnement en sang par le juge Horace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Krever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Mai 1994	Union des services transfusionnels et des services de recrutement des donneurs</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1994	Premières rencontres publiques régionales effectuées par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1996	Rapport du Comité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Gélineau</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Août 1997	Retrait de la SCCR du système de l’approvisionnement sanguin</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Mars 1998	Création d’</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Héma</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-Québec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1998	Création de l’Association des Bénévoles du Don de Sang</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2000-05	Ouverture des centres fixes Globule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lvl="0" algn="l">
              <a:spcAft>
                <a:spcPts val="500"/>
              </a:spcAft>
            </a:pPr>
            <a:r>
              <a:rPr lang="fr-CA" sz="1100" b="1" dirty="0">
                <a:latin typeface="Calibri" pitchFamily="34" charset="0"/>
                <a:ea typeface="Calibri" pitchFamily="34" charset="0"/>
                <a:cs typeface="Times New Roman" pitchFamily="18" charset="0"/>
                <a:hlinkClick r:id="rId3" action="ppaction://hlinksldjump"/>
              </a:rPr>
              <a:t>2001	Nouvelle mission pour </a:t>
            </a:r>
            <a:r>
              <a:rPr lang="fr-CA" sz="1100" b="1" dirty="0" err="1">
                <a:latin typeface="Calibri" pitchFamily="34" charset="0"/>
                <a:ea typeface="Calibri" pitchFamily="34" charset="0"/>
                <a:cs typeface="Times New Roman" pitchFamily="18" charset="0"/>
                <a:hlinkClick r:id="rId3" action="ppaction://hlinksldjump"/>
              </a:rPr>
              <a:t>Héma</a:t>
            </a:r>
            <a:r>
              <a:rPr lang="fr-CA" sz="1100" b="1" dirty="0">
                <a:latin typeface="Calibri" pitchFamily="34" charset="0"/>
                <a:ea typeface="Calibri" pitchFamily="34" charset="0"/>
                <a:cs typeface="Times New Roman" pitchFamily="18" charset="0"/>
                <a:hlinkClick r:id="rId3" action="ppaction://hlinksldjump"/>
              </a:rPr>
              <a:t>-Québec : les tissus humains et le sang de cordon</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lvl="0" algn="l">
              <a:spcAft>
                <a:spcPts val="500"/>
              </a:spcAft>
            </a:pPr>
            <a:r>
              <a:rPr lang="fr-CA" sz="1100" b="1" dirty="0">
                <a:latin typeface="Calibri" pitchFamily="34" charset="0"/>
                <a:ea typeface="Calibri" pitchFamily="34" charset="0"/>
                <a:cs typeface="Times New Roman" pitchFamily="18" charset="0"/>
                <a:hlinkClick r:id="rId4" action="ppaction://hlinksldjump"/>
              </a:rPr>
              <a:t>1998-2010	Développement de nouvelles collectes et de nouvelles collaborations</a:t>
            </a:r>
            <a:endParaRPr lang="fr-CA"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2009	Une nouvelle trousse pédagogique « Rouge Sang »</a:t>
            </a:r>
            <a:endParaRPr kumimoji="0" lang="fr-CA"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2">
            <a:hlinkClick r:id="rId5" action="ppaction://hlinksldjump"/>
          </p:cNvPr>
          <p:cNvSpPr>
            <a:spLocks noChangeArrowheads="1"/>
          </p:cNvSpPr>
          <p:nvPr/>
        </p:nvSpPr>
        <p:spPr bwMode="auto">
          <a:xfrm>
            <a:off x="6500826" y="6357958"/>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SUGGESTIONS</a:t>
            </a:r>
          </a:p>
          <a:p>
            <a:pPr marL="0" marR="0" lvl="0" indent="0"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85860"/>
            <a:ext cx="8201028" cy="357191"/>
          </a:xfrm>
        </p:spPr>
        <p:txBody>
          <a:bodyPr/>
          <a:lstStyle/>
          <a:p>
            <a:r>
              <a:rPr lang="fr-CA" dirty="0"/>
              <a:t>Modèles de fiche</a:t>
            </a:r>
          </a:p>
        </p:txBody>
      </p:sp>
      <p:sp>
        <p:nvSpPr>
          <p:cNvPr id="6146" name="Rectangle 2"/>
          <p:cNvSpPr>
            <a:spLocks noChangeArrowheads="1"/>
          </p:cNvSpPr>
          <p:nvPr/>
        </p:nvSpPr>
        <p:spPr bwMode="auto">
          <a:xfrm>
            <a:off x="285720" y="1674553"/>
            <a:ext cx="8786874" cy="5098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eaLnBrk="1" hangingPunct="1">
              <a:spcAft>
                <a:spcPts val="500"/>
              </a:spcAft>
            </a:pPr>
            <a:r>
              <a:rPr lang="fr-CA" sz="1100" b="1" dirty="0">
                <a:solidFill>
                  <a:srgbClr val="0093D2"/>
                </a:solidFill>
                <a:latin typeface="Calibri" pitchFamily="34" charset="0"/>
                <a:ea typeface="Calibri" pitchFamily="34" charset="0"/>
                <a:cs typeface="Times New Roman" pitchFamily="18" charset="0"/>
                <a:hlinkClick r:id="rId3" action="ppaction://hlinksldjump"/>
              </a:rPr>
              <a:t>1863-64</a:t>
            </a:r>
            <a:r>
              <a:rPr lang="fr-CA" sz="1100" dirty="0">
                <a:solidFill>
                  <a:srgbClr val="0093D2"/>
                </a:solidFill>
                <a:latin typeface="Calibri" pitchFamily="34" charset="0"/>
                <a:ea typeface="Calibri" pitchFamily="34" charset="0"/>
                <a:cs typeface="Times New Roman" pitchFamily="18" charset="0"/>
                <a:hlinkClick r:id="rId3" action="ppaction://hlinksldjump"/>
              </a:rPr>
              <a:t>	</a:t>
            </a:r>
            <a:r>
              <a:rPr lang="fr-CA" sz="1100" b="1" dirty="0">
                <a:solidFill>
                  <a:srgbClr val="0093D2"/>
                </a:solidFill>
                <a:latin typeface="Calibri" pitchFamily="34" charset="0"/>
                <a:ea typeface="Calibri" pitchFamily="34" charset="0"/>
                <a:cs typeface="Calibri" pitchFamily="34" charset="0"/>
                <a:hlinkClick r:id="rId3" action="ppaction://hlinksldjump"/>
              </a:rPr>
              <a:t>Création du Comité international de la Croix-Rouge</a:t>
            </a:r>
            <a:endPar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1885-96	Création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1909	Reconnaissance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Avant</a:t>
            </a:r>
            <a:r>
              <a:rPr kumimoji="0" lang="fr-CA" sz="1100" b="1"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	Première pratique du don de sang au Canada : le don de remplacement en milieu hospitalier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1940-45	Approvisionnement en sang durant la guerre : première campagne nationale de sensibilisation et début de l’implication de la SCCR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1947	</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Ouverture des premiers dépôts de transfusion sanguine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1949	Ouverture du dépôt de Montréal</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1961	Ouverture du dépôt de la ville de Québec</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1978-90	Scandale du sang contaminé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1993-97	Enquête publique sur l’approvisionnement en sang par le juge Horace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Krever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Mai 1994	Union des services transfusionnels et des services de recrutement des donneurs</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1994	Premières rencontres publiques régionales effectuées par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1996	Rapport du Comité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Gélineau</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Août 1997	Retrait de la SCCR du système de l’approvisionnement sanguin</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Mars 1998	Création d’</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Héma</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-Québec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1998	Création de l’Association des Bénévoles du Don de Sang</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2000-05	Ouverture des centres fixes Globule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rgbClr val="0093D2"/>
                </a:solidFill>
                <a:effectLst/>
                <a:latin typeface="Calibri" pitchFamily="34" charset="0"/>
                <a:ea typeface="Calibri" pitchFamily="34" charset="0"/>
                <a:cs typeface="Times New Roman" pitchFamily="18" charset="0"/>
              </a:rPr>
              <a:t>2001	Nouvelle mission pour </a:t>
            </a:r>
            <a:r>
              <a:rPr kumimoji="0" lang="fr-CA" sz="1100" b="1" i="0" u="none" strike="noStrike" cap="none" normalizeH="0" baseline="0" dirty="0" err="1">
                <a:ln>
                  <a:noFill/>
                </a:ln>
                <a:solidFill>
                  <a:srgbClr val="0093D2"/>
                </a:solidFill>
                <a:effectLst/>
                <a:latin typeface="Calibri" pitchFamily="34" charset="0"/>
                <a:ea typeface="Calibri" pitchFamily="34" charset="0"/>
                <a:cs typeface="Times New Roman" pitchFamily="18" charset="0"/>
              </a:rPr>
              <a:t>Héma</a:t>
            </a:r>
            <a:r>
              <a:rPr kumimoji="0" lang="fr-CA" sz="1100" b="1" i="0" u="none" strike="noStrike" cap="none" normalizeH="0" baseline="0" dirty="0">
                <a:ln>
                  <a:noFill/>
                </a:ln>
                <a:solidFill>
                  <a:srgbClr val="0093D2"/>
                </a:solidFill>
                <a:effectLst/>
                <a:latin typeface="Calibri" pitchFamily="34" charset="0"/>
                <a:ea typeface="Calibri" pitchFamily="34" charset="0"/>
                <a:cs typeface="Times New Roman" pitchFamily="18" charset="0"/>
              </a:rPr>
              <a:t>-Québec : les tissus humains et le sang de cordon</a:t>
            </a:r>
          </a:p>
          <a:p>
            <a:pPr algn="l">
              <a:spcAft>
                <a:spcPts val="500"/>
              </a:spcAft>
            </a:pPr>
            <a:r>
              <a:rPr lang="fr-CA" sz="1100" dirty="0">
                <a:solidFill>
                  <a:srgbClr val="0093D2"/>
                </a:solidFill>
                <a:latin typeface="Calibri" pitchFamily="34" charset="0"/>
                <a:ea typeface="Calibri" pitchFamily="34" charset="0"/>
                <a:cs typeface="Times New Roman" pitchFamily="18" charset="0"/>
              </a:rPr>
              <a:t>À la demande du MSSS, qu’</a:t>
            </a:r>
            <a:r>
              <a:rPr lang="fr-CA" sz="1100" dirty="0" err="1">
                <a:solidFill>
                  <a:srgbClr val="0093D2"/>
                </a:solidFill>
                <a:latin typeface="Calibri" pitchFamily="34" charset="0"/>
                <a:ea typeface="Calibri" pitchFamily="34" charset="0"/>
                <a:cs typeface="Times New Roman" pitchFamily="18" charset="0"/>
              </a:rPr>
              <a:t>Héma</a:t>
            </a:r>
            <a:r>
              <a:rPr lang="fr-CA" sz="1100" dirty="0">
                <a:solidFill>
                  <a:srgbClr val="0093D2"/>
                </a:solidFill>
                <a:latin typeface="Calibri" pitchFamily="34" charset="0"/>
                <a:ea typeface="Calibri" pitchFamily="34" charset="0"/>
                <a:cs typeface="Times New Roman" pitchFamily="18" charset="0"/>
              </a:rPr>
              <a:t>-Québec élargit son champ d’action en assurant aux hôpitaux l’approvisionnement en tissus humains (peau, cornées, valves cardiaques et tissus </a:t>
            </a:r>
            <a:r>
              <a:rPr lang="fr-CA" sz="1100" dirty="0" err="1">
                <a:solidFill>
                  <a:srgbClr val="0093D2"/>
                </a:solidFill>
                <a:latin typeface="Calibri" pitchFamily="34" charset="0"/>
                <a:ea typeface="Calibri" pitchFamily="34" charset="0"/>
                <a:cs typeface="Times New Roman" pitchFamily="18" charset="0"/>
              </a:rPr>
              <a:t>musculo</a:t>
            </a:r>
            <a:r>
              <a:rPr lang="fr-CA" sz="1100" dirty="0">
                <a:solidFill>
                  <a:srgbClr val="0093D2"/>
                </a:solidFill>
                <a:latin typeface="Calibri" pitchFamily="34" charset="0"/>
                <a:ea typeface="Calibri" pitchFamily="34" charset="0"/>
                <a:cs typeface="Times New Roman" pitchFamily="18" charset="0"/>
              </a:rPr>
              <a:t>-squelettiques) et sang de cordon. </a:t>
            </a:r>
          </a:p>
          <a:p>
            <a:pPr lvl="0" algn="l">
              <a:spcAft>
                <a:spcPts val="500"/>
              </a:spcAft>
            </a:pPr>
            <a:r>
              <a:rPr lang="fr-CA" sz="1100" b="1" dirty="0">
                <a:latin typeface="Calibri" pitchFamily="34" charset="0"/>
                <a:ea typeface="Calibri" pitchFamily="34" charset="0"/>
                <a:cs typeface="Times New Roman" pitchFamily="18" charset="0"/>
                <a:hlinkClick r:id="rId4" action="ppaction://hlinksldjump"/>
              </a:rPr>
              <a:t>1998-2010	Développement de nouvelles collectes et de nouvelles collaborations</a:t>
            </a:r>
            <a:endParaRPr lang="fr-CA"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2009	Une nouvelle trousse pédagogique « Rouge Sang »</a:t>
            </a:r>
            <a:endParaRPr kumimoji="0" lang="fr-CA" sz="11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
            <a:hlinkClick r:id="rId5" action="ppaction://hlinksldjump"/>
          </p:cNvPr>
          <p:cNvSpPr>
            <a:spLocks noChangeArrowheads="1"/>
          </p:cNvSpPr>
          <p:nvPr/>
        </p:nvSpPr>
        <p:spPr bwMode="auto">
          <a:xfrm>
            <a:off x="6500826" y="6357958"/>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SUGGESTIONS</a:t>
            </a:r>
          </a:p>
          <a:p>
            <a:pPr marL="0" marR="0" lvl="0" indent="0"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285860"/>
            <a:ext cx="8201028" cy="357191"/>
          </a:xfrm>
        </p:spPr>
        <p:txBody>
          <a:bodyPr/>
          <a:lstStyle/>
          <a:p>
            <a:r>
              <a:rPr lang="fr-CA" dirty="0"/>
              <a:t>Modèles de fiche</a:t>
            </a:r>
          </a:p>
        </p:txBody>
      </p:sp>
      <p:sp>
        <p:nvSpPr>
          <p:cNvPr id="6146" name="Rectangle 2"/>
          <p:cNvSpPr>
            <a:spLocks noChangeArrowheads="1"/>
          </p:cNvSpPr>
          <p:nvPr/>
        </p:nvSpPr>
        <p:spPr bwMode="auto">
          <a:xfrm>
            <a:off x="285720" y="1589914"/>
            <a:ext cx="8786874" cy="52681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eaLnBrk="1" hangingPunct="1">
              <a:spcAft>
                <a:spcPts val="500"/>
              </a:spcAft>
            </a:pPr>
            <a:r>
              <a:rPr lang="fr-CA" sz="1100" b="1" dirty="0">
                <a:latin typeface="Calibri" pitchFamily="34" charset="0"/>
                <a:ea typeface="Calibri" pitchFamily="34" charset="0"/>
                <a:cs typeface="Times New Roman" pitchFamily="18" charset="0"/>
                <a:hlinkClick r:id="rId3" action="ppaction://hlinksldjump"/>
              </a:rPr>
              <a:t>1863-64</a:t>
            </a:r>
            <a:r>
              <a:rPr lang="fr-CA" sz="1100" dirty="0">
                <a:latin typeface="Calibri" pitchFamily="34" charset="0"/>
                <a:ea typeface="Calibri" pitchFamily="34" charset="0"/>
                <a:cs typeface="Times New Roman" pitchFamily="18" charset="0"/>
                <a:hlinkClick r:id="rId3" action="ppaction://hlinksldjump"/>
              </a:rPr>
              <a:t>	</a:t>
            </a:r>
            <a:r>
              <a:rPr lang="fr-CA" sz="1100" b="1" dirty="0">
                <a:latin typeface="Calibri" pitchFamily="34" charset="0"/>
                <a:ea typeface="Calibri" pitchFamily="34" charset="0"/>
                <a:cs typeface="Calibri" pitchFamily="34" charset="0"/>
                <a:hlinkClick r:id="rId3" action="ppaction://hlinksldjump"/>
              </a:rPr>
              <a:t>Création du Comité international de la Croix-Rouge</a:t>
            </a:r>
            <a:endPar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1885-96	Création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1909	Reconnaissance de la Société canadienne de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Avant</a:t>
            </a:r>
            <a:r>
              <a:rPr kumimoji="0" lang="fr-CA" sz="1100" b="1"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	Première pratique du don de sang au Canada : le don de remplacement en milieu hospitalier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1940-45	Approvisionnement en sang durant la guerre : première campagne nationale de sensibilisation et début de l’implication de la SCCR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Calibri" pitchFamily="34" charset="0"/>
              </a:rPr>
              <a:t>1947	</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Ouverture des premiers dépôts de transfusion sanguine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1949	Ouverture du dépôt de Montréal</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1961	Ouverture du dépôt de la ville de Québec</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1978-90	Scandale du sang contaminé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1993-97	Enquête publique sur l’approvisionnement en sang par le juge Horace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Krever</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Mai 1994	Union des services transfusionnels et des services de recrutement des donneurs</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1994	Premières rencontres publiques régionales effectuées par la Croix-Rouge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1996	Rapport du Comité </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Gélineau</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Août 1997	Retrait de la SCCR du système de l’approvisionnement sanguin</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Mars 1998	Création d’</a:t>
            </a:r>
            <a:r>
              <a:rPr kumimoji="0" lang="fr-CA" sz="11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Héma</a:t>
            </a: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-Québec </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1998	Création de l’Association des Bénévoles du Don de Sang</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2000-05	Ouverture des centres fixes Globule</a:t>
            </a:r>
            <a:endParaRPr kumimoji="0" lang="fr-CA" sz="1100" b="0" i="0" u="none" strike="noStrike" cap="none" normalizeH="0" baseline="0" dirty="0">
              <a:ln>
                <a:noFill/>
              </a:ln>
              <a:solidFill>
                <a:schemeClr val="tx1"/>
              </a:solidFill>
              <a:effectLst/>
              <a:latin typeface="Arial" pitchFamily="34" charset="0"/>
              <a:cs typeface="Arial" pitchFamily="34" charset="0"/>
            </a:endParaRPr>
          </a:p>
          <a:p>
            <a:pPr lvl="0" algn="l">
              <a:spcAft>
                <a:spcPts val="500"/>
              </a:spcAft>
            </a:pPr>
            <a:r>
              <a:rPr lang="fr-CA" sz="1100" b="1" dirty="0">
                <a:latin typeface="Calibri" pitchFamily="34" charset="0"/>
                <a:ea typeface="Calibri" pitchFamily="34" charset="0"/>
                <a:cs typeface="Times New Roman" pitchFamily="18" charset="0"/>
                <a:hlinkClick r:id="rId4" action="ppaction://hlinksldjump"/>
              </a:rPr>
              <a:t>2001	Nouvelle mission pour </a:t>
            </a:r>
            <a:r>
              <a:rPr lang="fr-CA" sz="1100" b="1" dirty="0" err="1">
                <a:latin typeface="Calibri" pitchFamily="34" charset="0"/>
                <a:ea typeface="Calibri" pitchFamily="34" charset="0"/>
                <a:cs typeface="Times New Roman" pitchFamily="18" charset="0"/>
                <a:hlinkClick r:id="rId4" action="ppaction://hlinksldjump"/>
              </a:rPr>
              <a:t>Héma</a:t>
            </a:r>
            <a:r>
              <a:rPr lang="fr-CA" sz="1100" b="1" dirty="0">
                <a:latin typeface="Calibri" pitchFamily="34" charset="0"/>
                <a:ea typeface="Calibri" pitchFamily="34" charset="0"/>
                <a:cs typeface="Times New Roman" pitchFamily="18" charset="0"/>
                <a:hlinkClick r:id="rId4" action="ppaction://hlinksldjump"/>
              </a:rPr>
              <a:t>-Québec : les tissus humains et le sang de cordon</a:t>
            </a:r>
            <a:endParaRPr kumimoji="0" lang="fr-CA" sz="11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rgbClr val="0093D2"/>
                </a:solidFill>
                <a:effectLst/>
                <a:latin typeface="Calibri" pitchFamily="34" charset="0"/>
                <a:ea typeface="Calibri" pitchFamily="34" charset="0"/>
                <a:cs typeface="Times New Roman" pitchFamily="18" charset="0"/>
              </a:rPr>
              <a:t>1998-2010	Développement de nouvelles collectes et de nouvelles collaborations</a:t>
            </a:r>
          </a:p>
          <a:p>
            <a:pPr algn="l">
              <a:spcAft>
                <a:spcPts val="500"/>
              </a:spcAft>
            </a:pPr>
            <a:r>
              <a:rPr lang="fr-CA" sz="1100" dirty="0">
                <a:solidFill>
                  <a:srgbClr val="0093D2"/>
                </a:solidFill>
                <a:latin typeface="Calibri" pitchFamily="34" charset="0"/>
                <a:ea typeface="Calibri" pitchFamily="34" charset="0"/>
                <a:cs typeface="Times New Roman" pitchFamily="18" charset="0"/>
              </a:rPr>
              <a:t>Une trousse de sensibilisation en milieu scolaire (primaire et secondaire) est conçue, avec le soutien financier de Desjardins et de la Fondation </a:t>
            </a:r>
            <a:r>
              <a:rPr lang="fr-CA" sz="1100" dirty="0" err="1">
                <a:solidFill>
                  <a:srgbClr val="0093D2"/>
                </a:solidFill>
                <a:latin typeface="Calibri" pitchFamily="34" charset="0"/>
                <a:ea typeface="Calibri" pitchFamily="34" charset="0"/>
                <a:cs typeface="Times New Roman" pitchFamily="18" charset="0"/>
              </a:rPr>
              <a:t>Héma</a:t>
            </a:r>
            <a:r>
              <a:rPr lang="fr-CA" sz="1100" dirty="0">
                <a:solidFill>
                  <a:srgbClr val="0093D2"/>
                </a:solidFill>
                <a:latin typeface="Calibri" pitchFamily="34" charset="0"/>
                <a:ea typeface="Calibri" pitchFamily="34" charset="0"/>
                <a:cs typeface="Times New Roman" pitchFamily="18" charset="0"/>
              </a:rPr>
              <a:t>-Québec. Ce nouvel outil comporte des volets de sensibilisation et d’organisation de collectes de sang. La trousse est progressivement distribuée dans les écoles.</a:t>
            </a:r>
          </a:p>
          <a:p>
            <a:pPr marL="0" marR="0" lvl="0" indent="0" algn="l" defTabSz="914400" rtl="0" eaLnBrk="0" fontAlgn="base" latinLnBrk="0" hangingPunct="0">
              <a:lnSpc>
                <a:spcPct val="100000"/>
              </a:lnSpc>
              <a:spcBef>
                <a:spcPct val="0"/>
              </a:spcBef>
              <a:spcAft>
                <a:spcPts val="500"/>
              </a:spcAft>
              <a:buClrTx/>
              <a:buSzTx/>
              <a:buFontTx/>
              <a:buNone/>
              <a:tabLst/>
            </a:pPr>
            <a:r>
              <a:rPr kumimoji="0" lang="fr-CA"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2009	Une nouvelle trousse pédagogique « Rouge Sang »</a:t>
            </a:r>
            <a:endParaRPr kumimoji="0" lang="fr-CA" sz="11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
            <a:hlinkClick r:id="rId5" action="ppaction://hlinksldjump"/>
          </p:cNvPr>
          <p:cNvSpPr>
            <a:spLocks noChangeArrowheads="1"/>
          </p:cNvSpPr>
          <p:nvPr/>
        </p:nvSpPr>
        <p:spPr bwMode="auto">
          <a:xfrm>
            <a:off x="6500826" y="6500834"/>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SUGGESTIONS</a:t>
            </a:r>
          </a:p>
          <a:p>
            <a:pPr marL="0" marR="0" lvl="0" indent="0"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Suggestions de formats/modalités pour la diffusion</a:t>
            </a:r>
          </a:p>
        </p:txBody>
      </p:sp>
      <p:sp>
        <p:nvSpPr>
          <p:cNvPr id="3" name="Espace réservé du texte 2"/>
          <p:cNvSpPr>
            <a:spLocks noGrp="1"/>
          </p:cNvSpPr>
          <p:nvPr>
            <p:ph type="body" sz="quarter" idx="10"/>
          </p:nvPr>
        </p:nvSpPr>
        <p:spPr/>
        <p:txBody>
          <a:bodyPr/>
          <a:lstStyle/>
          <a:p>
            <a:pPr marL="457200" indent="-457200">
              <a:buFont typeface="+mj-lt"/>
              <a:buAutoNum type="arabicPeriod" startAt="2"/>
            </a:pPr>
            <a:r>
              <a:rPr lang="fr-CA" dirty="0"/>
              <a:t>Description de la structure d’organisation nécessaire pour intégrer le rôle du bénévolat dans les collectes et dans la promotion de la cause du don de sang  </a:t>
            </a:r>
          </a:p>
          <a:p>
            <a:pPr marL="457200" indent="-457200"/>
            <a:endParaRPr lang="fr-CA" dirty="0"/>
          </a:p>
          <a:p>
            <a:pPr marL="857250" lvl="1" indent="-457200"/>
            <a:r>
              <a:rPr lang="fr-CA" dirty="0"/>
              <a:t>Document de référence</a:t>
            </a:r>
          </a:p>
          <a:p>
            <a:pPr marL="1257300" lvl="2" indent="-457200">
              <a:buFont typeface="Arial" pitchFamily="34" charset="0"/>
              <a:buChar char="•"/>
            </a:pPr>
            <a:r>
              <a:rPr lang="fr-CA" dirty="0"/>
              <a:t>Brochure imprimée (± 20 pages)/document </a:t>
            </a:r>
            <a:r>
              <a:rPr lang="fr-CA" dirty="0" err="1"/>
              <a:t>pdf</a:t>
            </a:r>
            <a:endParaRPr lang="fr-CA" dirty="0"/>
          </a:p>
          <a:p>
            <a:pPr marL="857250" lvl="1" indent="-457200"/>
            <a:r>
              <a:rPr lang="fr-CA" dirty="0"/>
              <a:t>Organigramme avec paragraphe explicatif</a:t>
            </a:r>
          </a:p>
          <a:p>
            <a:pPr marL="1257300" lvl="2" indent="-457200">
              <a:buFont typeface="Arial" pitchFamily="34" charset="0"/>
              <a:buChar char="•"/>
            </a:pPr>
            <a:r>
              <a:rPr lang="fr-CA" dirty="0"/>
              <a:t>Sur le site web d’</a:t>
            </a:r>
            <a:r>
              <a:rPr lang="fr-CA" dirty="0" err="1"/>
              <a:t>Héma</a:t>
            </a:r>
            <a:r>
              <a:rPr lang="fr-CA" dirty="0"/>
              <a:t>-Québec</a:t>
            </a:r>
          </a:p>
          <a:p>
            <a:pPr marL="857250" lvl="1" indent="-457200">
              <a:buNone/>
            </a:pPr>
            <a:endParaRPr lang="fr-CA" dirty="0"/>
          </a:p>
          <a:p>
            <a:pPr marL="857250" lvl="1" indent="-457200">
              <a:buFont typeface="Wingdings" pitchFamily="2" charset="2"/>
              <a:buChar char="Ø"/>
            </a:pPr>
            <a:r>
              <a:rPr lang="fr-CA" dirty="0"/>
              <a:t>Pour les nouveaux employés</a:t>
            </a:r>
          </a:p>
          <a:p>
            <a:pPr marL="857250" lvl="1" indent="-457200">
              <a:buFont typeface="Wingdings" pitchFamily="2" charset="2"/>
              <a:buChar char="Ø"/>
            </a:pPr>
            <a:r>
              <a:rPr lang="fr-CA" dirty="0"/>
              <a:t>Pour information et diffusion du modèle</a:t>
            </a:r>
          </a:p>
          <a:p>
            <a:endParaRPr lang="fr-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Modèle organigramme</a:t>
            </a:r>
          </a:p>
        </p:txBody>
      </p:sp>
      <p:cxnSp>
        <p:nvCxnSpPr>
          <p:cNvPr id="1026" name="AutoShape 2"/>
          <p:cNvCxnSpPr>
            <a:cxnSpLocks noChangeShapeType="1"/>
          </p:cNvCxnSpPr>
          <p:nvPr/>
        </p:nvCxnSpPr>
        <p:spPr bwMode="auto">
          <a:xfrm>
            <a:off x="4297355" y="2465380"/>
            <a:ext cx="1587" cy="1503363"/>
          </a:xfrm>
          <a:prstGeom prst="straightConnector1">
            <a:avLst/>
          </a:prstGeom>
          <a:noFill/>
          <a:ln w="38100">
            <a:solidFill>
              <a:srgbClr val="0070C0"/>
            </a:solidFill>
            <a:round/>
            <a:headEnd/>
            <a:tailEnd/>
          </a:ln>
        </p:spPr>
      </p:cxnSp>
      <p:sp>
        <p:nvSpPr>
          <p:cNvPr id="1027" name="AutoShape 3">
            <a:hlinkClick r:id="rId2" action="ppaction://hlinksldjump"/>
          </p:cNvPr>
          <p:cNvSpPr>
            <a:spLocks noChangeArrowheads="1"/>
          </p:cNvSpPr>
          <p:nvPr/>
        </p:nvSpPr>
        <p:spPr bwMode="auto">
          <a:xfrm>
            <a:off x="3500430" y="2357430"/>
            <a:ext cx="1555750" cy="758825"/>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1100" b="1" i="0" u="none" strike="noStrike" cap="none" normalizeH="0" baseline="0" dirty="0">
                <a:ln>
                  <a:noFill/>
                </a:ln>
                <a:solidFill>
                  <a:srgbClr val="FFFFFF"/>
                </a:solidFill>
                <a:effectLst/>
                <a:latin typeface="Calibri" pitchFamily="34" charset="0"/>
                <a:cs typeface="Arial" pitchFamily="34" charset="0"/>
              </a:rPr>
              <a:t>Conseillers en organisation de collectes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28" name="AutoShape 4">
            <a:hlinkClick r:id="rId3" action="ppaction://hlinksldjump"/>
          </p:cNvPr>
          <p:cNvSpPr>
            <a:spLocks noChangeArrowheads="1"/>
          </p:cNvSpPr>
          <p:nvPr/>
        </p:nvSpPr>
        <p:spPr bwMode="auto">
          <a:xfrm>
            <a:off x="3417880" y="4264018"/>
            <a:ext cx="801687" cy="573087"/>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dirty="0">
                <a:ln>
                  <a:noFill/>
                </a:ln>
                <a:solidFill>
                  <a:srgbClr val="FFFFFF"/>
                </a:solidFill>
                <a:effectLst/>
                <a:latin typeface="Calibri" pitchFamily="34" charset="0"/>
                <a:cs typeface="Arial" pitchFamily="34" charset="0"/>
              </a:rPr>
              <a:t>Bénévoles de comité</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29" name="AutoShape 5">
            <a:hlinkClick r:id="rId4" action="ppaction://hlinksldjump"/>
          </p:cNvPr>
          <p:cNvSpPr>
            <a:spLocks noChangeArrowheads="1"/>
          </p:cNvSpPr>
          <p:nvPr/>
        </p:nvSpPr>
        <p:spPr bwMode="auto">
          <a:xfrm>
            <a:off x="4333867" y="4264018"/>
            <a:ext cx="806450" cy="574675"/>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dirty="0">
                <a:ln>
                  <a:noFill/>
                </a:ln>
                <a:solidFill>
                  <a:srgbClr val="FFFFFF"/>
                </a:solidFill>
                <a:effectLst/>
                <a:latin typeface="Calibri" pitchFamily="34" charset="0"/>
                <a:cs typeface="Arial" pitchFamily="34" charset="0"/>
              </a:rPr>
              <a:t>Bénévoles permanents en région</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a:off x="3790942" y="3970330"/>
            <a:ext cx="998538" cy="0"/>
          </a:xfrm>
          <a:prstGeom prst="straightConnector1">
            <a:avLst/>
          </a:prstGeom>
          <a:noFill/>
          <a:ln w="38100">
            <a:solidFill>
              <a:srgbClr val="0070C0"/>
            </a:solidFill>
            <a:round/>
            <a:headEnd/>
            <a:tailEnd/>
          </a:ln>
        </p:spPr>
      </p:cxnSp>
      <p:cxnSp>
        <p:nvCxnSpPr>
          <p:cNvPr id="1031" name="AutoShape 7"/>
          <p:cNvCxnSpPr>
            <a:cxnSpLocks noChangeShapeType="1"/>
          </p:cNvCxnSpPr>
          <p:nvPr/>
        </p:nvCxnSpPr>
        <p:spPr bwMode="auto">
          <a:xfrm>
            <a:off x="3790942" y="3970330"/>
            <a:ext cx="1588" cy="293688"/>
          </a:xfrm>
          <a:prstGeom prst="straightConnector1">
            <a:avLst/>
          </a:prstGeom>
          <a:noFill/>
          <a:ln w="38100">
            <a:solidFill>
              <a:srgbClr val="0070C0"/>
            </a:solidFill>
            <a:round/>
            <a:headEnd/>
            <a:tailEnd/>
          </a:ln>
        </p:spPr>
      </p:cxnSp>
      <p:cxnSp>
        <p:nvCxnSpPr>
          <p:cNvPr id="1032" name="AutoShape 8"/>
          <p:cNvCxnSpPr>
            <a:cxnSpLocks noChangeShapeType="1"/>
          </p:cNvCxnSpPr>
          <p:nvPr/>
        </p:nvCxnSpPr>
        <p:spPr bwMode="auto">
          <a:xfrm>
            <a:off x="4787892" y="3970330"/>
            <a:ext cx="1588" cy="293688"/>
          </a:xfrm>
          <a:prstGeom prst="straightConnector1">
            <a:avLst/>
          </a:prstGeom>
          <a:noFill/>
          <a:ln w="38100">
            <a:solidFill>
              <a:srgbClr val="0070C0"/>
            </a:solidFill>
            <a:round/>
            <a:headEnd/>
            <a:tailEn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Introduction</a:t>
            </a:r>
          </a:p>
        </p:txBody>
      </p:sp>
      <p:sp>
        <p:nvSpPr>
          <p:cNvPr id="3" name="Espace réservé du texte 2"/>
          <p:cNvSpPr>
            <a:spLocks noGrp="1"/>
          </p:cNvSpPr>
          <p:nvPr>
            <p:ph type="body" sz="quarter" idx="10"/>
          </p:nvPr>
        </p:nvSpPr>
        <p:spPr/>
        <p:txBody>
          <a:bodyPr/>
          <a:lstStyle/>
          <a:p>
            <a:pPr>
              <a:buFontTx/>
              <a:buChar char="-"/>
            </a:pPr>
            <a:r>
              <a:rPr lang="fr-CA" dirty="0"/>
              <a:t>Création de la Chaire de recherche sur les aspects sociaux du don de sang en janvier 2009</a:t>
            </a:r>
          </a:p>
          <a:p>
            <a:pPr>
              <a:buFontTx/>
              <a:buChar char="-"/>
            </a:pPr>
            <a:r>
              <a:rPr lang="fr-CA" dirty="0"/>
              <a:t>Élaboration de la programmation de la Chaire en collaboration entre les chercheurs et </a:t>
            </a:r>
            <a:r>
              <a:rPr lang="fr-CA" dirty="0" err="1"/>
              <a:t>Héma</a:t>
            </a:r>
            <a:r>
              <a:rPr lang="fr-CA" dirty="0"/>
              <a:t>-Québec</a:t>
            </a:r>
          </a:p>
          <a:p>
            <a:pPr>
              <a:buFontTx/>
              <a:buChar char="-"/>
            </a:pPr>
            <a:r>
              <a:rPr lang="fr-CA" dirty="0"/>
              <a:t>Sélection de 8 projets de recherche à réaliser sur une période de 5 ans </a:t>
            </a:r>
          </a:p>
          <a:p>
            <a:pPr>
              <a:buFontTx/>
              <a:buChar char="-"/>
            </a:pPr>
            <a:r>
              <a:rPr lang="fr-CA" dirty="0"/>
              <a:t>Premier projet réalisé depuis janvier 2009 :</a:t>
            </a:r>
          </a:p>
          <a:p>
            <a:pPr lvl="1">
              <a:buFontTx/>
              <a:buChar char="-"/>
            </a:pPr>
            <a:r>
              <a:rPr lang="fr-CA" dirty="0"/>
              <a:t>Le rôle du bénévolat dans les collectes de sang au Québec</a:t>
            </a:r>
          </a:p>
          <a:p>
            <a:pPr lvl="2">
              <a:buFontTx/>
              <a:buChar char="-"/>
            </a:pPr>
            <a:r>
              <a:rPr lang="fr-CA" dirty="0"/>
              <a:t>Travail préparatoire : hiver 2009</a:t>
            </a:r>
          </a:p>
          <a:p>
            <a:pPr lvl="2">
              <a:buFontTx/>
              <a:buChar char="-"/>
            </a:pPr>
            <a:r>
              <a:rPr lang="fr-CA" dirty="0"/>
              <a:t>Enquête : printemps-été 2009</a:t>
            </a:r>
          </a:p>
          <a:p>
            <a:pPr lvl="2">
              <a:buFontTx/>
              <a:buChar char="-"/>
            </a:pPr>
            <a:r>
              <a:rPr lang="fr-CA" dirty="0"/>
              <a:t>Analyse : automne 2009</a:t>
            </a:r>
          </a:p>
          <a:p>
            <a:pPr lvl="2">
              <a:buFontTx/>
              <a:buChar char="-"/>
            </a:pPr>
            <a:r>
              <a:rPr lang="fr-CA" dirty="0"/>
              <a:t>Remise de la première version du rapport final : décembre 2009</a:t>
            </a:r>
          </a:p>
          <a:p>
            <a:pPr lvl="2">
              <a:buFontTx/>
              <a:buChar char="-"/>
            </a:pPr>
            <a:r>
              <a:rPr lang="fr-CA" dirty="0"/>
              <a:t>Validation auprès d’</a:t>
            </a:r>
            <a:r>
              <a:rPr lang="fr-CA" dirty="0" err="1"/>
              <a:t>Héma</a:t>
            </a:r>
            <a:r>
              <a:rPr lang="fr-CA" dirty="0"/>
              <a:t>-Québec : </a:t>
            </a:r>
            <a:r>
              <a:rPr lang="fr-CA"/>
              <a:t>janvier-mars 2010</a:t>
            </a:r>
            <a:endParaRPr lang="fr-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Modèle organigramme et paragraphe</a:t>
            </a:r>
          </a:p>
        </p:txBody>
      </p:sp>
      <p:cxnSp>
        <p:nvCxnSpPr>
          <p:cNvPr id="1026" name="AutoShape 2"/>
          <p:cNvCxnSpPr>
            <a:cxnSpLocks noChangeShapeType="1"/>
          </p:cNvCxnSpPr>
          <p:nvPr/>
        </p:nvCxnSpPr>
        <p:spPr bwMode="auto">
          <a:xfrm>
            <a:off x="1368397" y="2465380"/>
            <a:ext cx="1587" cy="1503363"/>
          </a:xfrm>
          <a:prstGeom prst="straightConnector1">
            <a:avLst/>
          </a:prstGeom>
          <a:noFill/>
          <a:ln w="38100">
            <a:solidFill>
              <a:srgbClr val="0070C0"/>
            </a:solidFill>
            <a:round/>
            <a:headEnd/>
            <a:tailEnd/>
          </a:ln>
        </p:spPr>
      </p:cxnSp>
      <p:sp>
        <p:nvSpPr>
          <p:cNvPr id="1027" name="AutoShape 3">
            <a:hlinkClick r:id="rId2" action="ppaction://hlinksldjump"/>
          </p:cNvPr>
          <p:cNvSpPr>
            <a:spLocks noChangeArrowheads="1"/>
          </p:cNvSpPr>
          <p:nvPr/>
        </p:nvSpPr>
        <p:spPr bwMode="auto">
          <a:xfrm>
            <a:off x="571472" y="2357430"/>
            <a:ext cx="1555750" cy="758825"/>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1100" b="1" i="0" u="none" strike="noStrike" cap="none" normalizeH="0" baseline="0">
                <a:ln>
                  <a:noFill/>
                </a:ln>
                <a:solidFill>
                  <a:srgbClr val="FFFFFF"/>
                </a:solidFill>
                <a:effectLst/>
                <a:latin typeface="Calibri" pitchFamily="34" charset="0"/>
                <a:cs typeface="Arial" pitchFamily="34" charset="0"/>
              </a:rPr>
              <a:t>Conseillers en organisation de collectes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8" name="AutoShape 4">
            <a:hlinkClick r:id="rId3" action="ppaction://hlinksldjump"/>
          </p:cNvPr>
          <p:cNvSpPr>
            <a:spLocks noChangeArrowheads="1"/>
          </p:cNvSpPr>
          <p:nvPr/>
        </p:nvSpPr>
        <p:spPr bwMode="auto">
          <a:xfrm>
            <a:off x="488922" y="4264018"/>
            <a:ext cx="801687" cy="573087"/>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a:ln>
                  <a:noFill/>
                </a:ln>
                <a:solidFill>
                  <a:srgbClr val="FFFFFF"/>
                </a:solidFill>
                <a:effectLst/>
                <a:latin typeface="Calibri" pitchFamily="34" charset="0"/>
                <a:cs typeface="Arial" pitchFamily="34" charset="0"/>
              </a:rPr>
              <a:t>Bénévoles de comité</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9" name="AutoShape 5">
            <a:hlinkClick r:id="rId4" action="ppaction://hlinksldjump"/>
          </p:cNvPr>
          <p:cNvSpPr>
            <a:spLocks noChangeArrowheads="1"/>
          </p:cNvSpPr>
          <p:nvPr/>
        </p:nvSpPr>
        <p:spPr bwMode="auto">
          <a:xfrm>
            <a:off x="1404909" y="4264018"/>
            <a:ext cx="806450" cy="574675"/>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a:ln>
                  <a:noFill/>
                </a:ln>
                <a:solidFill>
                  <a:srgbClr val="FFFFFF"/>
                </a:solidFill>
                <a:effectLst/>
                <a:latin typeface="Calibri" pitchFamily="34" charset="0"/>
                <a:cs typeface="Arial" pitchFamily="34" charset="0"/>
              </a:rPr>
              <a:t>Bénévoles permanents en région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a:off x="861984" y="3970330"/>
            <a:ext cx="998538" cy="0"/>
          </a:xfrm>
          <a:prstGeom prst="straightConnector1">
            <a:avLst/>
          </a:prstGeom>
          <a:noFill/>
          <a:ln w="38100">
            <a:solidFill>
              <a:srgbClr val="0070C0"/>
            </a:solidFill>
            <a:round/>
            <a:headEnd/>
            <a:tailEnd/>
          </a:ln>
        </p:spPr>
      </p:cxnSp>
      <p:cxnSp>
        <p:nvCxnSpPr>
          <p:cNvPr id="1031" name="AutoShape 7"/>
          <p:cNvCxnSpPr>
            <a:cxnSpLocks noChangeShapeType="1"/>
          </p:cNvCxnSpPr>
          <p:nvPr/>
        </p:nvCxnSpPr>
        <p:spPr bwMode="auto">
          <a:xfrm>
            <a:off x="861984" y="3970330"/>
            <a:ext cx="1588" cy="293688"/>
          </a:xfrm>
          <a:prstGeom prst="straightConnector1">
            <a:avLst/>
          </a:prstGeom>
          <a:noFill/>
          <a:ln w="38100">
            <a:solidFill>
              <a:srgbClr val="0070C0"/>
            </a:solidFill>
            <a:round/>
            <a:headEnd/>
            <a:tailEnd/>
          </a:ln>
        </p:spPr>
      </p:cxnSp>
      <p:cxnSp>
        <p:nvCxnSpPr>
          <p:cNvPr id="1032" name="AutoShape 8"/>
          <p:cNvCxnSpPr>
            <a:cxnSpLocks noChangeShapeType="1"/>
          </p:cNvCxnSpPr>
          <p:nvPr/>
        </p:nvCxnSpPr>
        <p:spPr bwMode="auto">
          <a:xfrm>
            <a:off x="1858934" y="3970330"/>
            <a:ext cx="1588" cy="293688"/>
          </a:xfrm>
          <a:prstGeom prst="straightConnector1">
            <a:avLst/>
          </a:prstGeom>
          <a:noFill/>
          <a:ln w="38100">
            <a:solidFill>
              <a:srgbClr val="0070C0"/>
            </a:solidFill>
            <a:round/>
            <a:headEnd/>
            <a:tailEnd/>
          </a:ln>
        </p:spPr>
      </p:cxnSp>
      <p:sp>
        <p:nvSpPr>
          <p:cNvPr id="2050" name="Rectangle 2"/>
          <p:cNvSpPr>
            <a:spLocks noChangeArrowheads="1"/>
          </p:cNvSpPr>
          <p:nvPr/>
        </p:nvSpPr>
        <p:spPr bwMode="auto">
          <a:xfrm>
            <a:off x="2928926" y="2357430"/>
            <a:ext cx="5786478"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Conseiller en organisation de collectes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Prépare les collectes avec les comités organisateurs bénévoles, et leur fournit le matériel et le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soutien nécessaires.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Assure la liaison avec les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comités organisateurs de collectes</a:t>
            </a: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fr-CA" sz="11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CA" sz="1100" dirty="0">
                <a:latin typeface="Calibri" pitchFamily="34" charset="0"/>
                <a:ea typeface="Calibri" pitchFamily="34" charset="0"/>
                <a:cs typeface="Times New Roman" pitchFamily="18" charset="0"/>
              </a:rPr>
              <a:t> Développe des collaborations avec de nouvelles associations intéressées à s’impliquer dans la </a:t>
            </a:r>
            <a:br>
              <a:rPr lang="fr-CA" sz="1100" dirty="0">
                <a:latin typeface="Calibri" pitchFamily="34" charset="0"/>
                <a:ea typeface="Calibri" pitchFamily="34" charset="0"/>
                <a:cs typeface="Times New Roman" pitchFamily="18" charset="0"/>
              </a:rPr>
            </a:br>
            <a:r>
              <a:rPr lang="fr-CA" sz="1100" dirty="0">
                <a:latin typeface="Calibri" pitchFamily="34" charset="0"/>
                <a:ea typeface="Calibri" pitchFamily="34" charset="0"/>
                <a:cs typeface="Times New Roman" pitchFamily="18" charset="0"/>
              </a:rPr>
              <a:t>   cause du don de sang. </a:t>
            </a:r>
          </a:p>
        </p:txBody>
      </p:sp>
      <p:sp>
        <p:nvSpPr>
          <p:cNvPr id="14" name="Rectangle 2">
            <a:hlinkClick r:id="rId5" action="ppaction://hlinksldjump"/>
          </p:cNvPr>
          <p:cNvSpPr>
            <a:spLocks noChangeArrowheads="1"/>
          </p:cNvSpPr>
          <p:nvPr/>
        </p:nvSpPr>
        <p:spPr bwMode="auto">
          <a:xfrm>
            <a:off x="2928926" y="5572140"/>
            <a:ext cx="56436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SUGGESTIONS</a:t>
            </a:r>
          </a:p>
          <a:p>
            <a:pPr marL="0" marR="0" lvl="0" indent="0"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Modèle organigramme et paragraphe</a:t>
            </a:r>
          </a:p>
        </p:txBody>
      </p:sp>
      <p:cxnSp>
        <p:nvCxnSpPr>
          <p:cNvPr id="1026" name="AutoShape 2"/>
          <p:cNvCxnSpPr>
            <a:cxnSpLocks noChangeShapeType="1"/>
          </p:cNvCxnSpPr>
          <p:nvPr/>
        </p:nvCxnSpPr>
        <p:spPr bwMode="auto">
          <a:xfrm>
            <a:off x="1368397" y="2465380"/>
            <a:ext cx="1587" cy="1503363"/>
          </a:xfrm>
          <a:prstGeom prst="straightConnector1">
            <a:avLst/>
          </a:prstGeom>
          <a:noFill/>
          <a:ln w="38100">
            <a:solidFill>
              <a:srgbClr val="0070C0"/>
            </a:solidFill>
            <a:round/>
            <a:headEnd/>
            <a:tailEnd/>
          </a:ln>
        </p:spPr>
      </p:cxnSp>
      <p:sp>
        <p:nvSpPr>
          <p:cNvPr id="1027" name="AutoShape 3">
            <a:hlinkClick r:id="rId2" action="ppaction://hlinksldjump"/>
          </p:cNvPr>
          <p:cNvSpPr>
            <a:spLocks noChangeArrowheads="1"/>
          </p:cNvSpPr>
          <p:nvPr/>
        </p:nvSpPr>
        <p:spPr bwMode="auto">
          <a:xfrm>
            <a:off x="571472" y="2357430"/>
            <a:ext cx="1555750" cy="758825"/>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1100" b="1" i="0" u="none" strike="noStrike" cap="none" normalizeH="0" baseline="0">
                <a:ln>
                  <a:noFill/>
                </a:ln>
                <a:solidFill>
                  <a:srgbClr val="FFFFFF"/>
                </a:solidFill>
                <a:effectLst/>
                <a:latin typeface="Calibri" pitchFamily="34" charset="0"/>
                <a:cs typeface="Arial" pitchFamily="34" charset="0"/>
              </a:rPr>
              <a:t>Conseillers en organisation de collectes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8" name="AutoShape 4">
            <a:hlinkClick r:id="rId3" action="ppaction://hlinksldjump"/>
          </p:cNvPr>
          <p:cNvSpPr>
            <a:spLocks noChangeArrowheads="1"/>
          </p:cNvSpPr>
          <p:nvPr/>
        </p:nvSpPr>
        <p:spPr bwMode="auto">
          <a:xfrm>
            <a:off x="488922" y="4264018"/>
            <a:ext cx="801687" cy="573087"/>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a:ln>
                  <a:noFill/>
                </a:ln>
                <a:solidFill>
                  <a:srgbClr val="FFFFFF"/>
                </a:solidFill>
                <a:effectLst/>
                <a:latin typeface="Calibri" pitchFamily="34" charset="0"/>
                <a:cs typeface="Arial" pitchFamily="34" charset="0"/>
              </a:rPr>
              <a:t>Bénévoles de comité</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9" name="AutoShape 5">
            <a:hlinkClick r:id="rId4" action="ppaction://hlinksldjump"/>
          </p:cNvPr>
          <p:cNvSpPr>
            <a:spLocks noChangeArrowheads="1"/>
          </p:cNvSpPr>
          <p:nvPr/>
        </p:nvSpPr>
        <p:spPr bwMode="auto">
          <a:xfrm>
            <a:off x="1404909" y="4264018"/>
            <a:ext cx="806450" cy="574675"/>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a:ln>
                  <a:noFill/>
                </a:ln>
                <a:solidFill>
                  <a:srgbClr val="FFFFFF"/>
                </a:solidFill>
                <a:effectLst/>
                <a:latin typeface="Calibri" pitchFamily="34" charset="0"/>
                <a:cs typeface="Arial" pitchFamily="34" charset="0"/>
              </a:rPr>
              <a:t>Bénévoles permanents en région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a:off x="861984" y="3970330"/>
            <a:ext cx="998538" cy="0"/>
          </a:xfrm>
          <a:prstGeom prst="straightConnector1">
            <a:avLst/>
          </a:prstGeom>
          <a:noFill/>
          <a:ln w="38100">
            <a:solidFill>
              <a:srgbClr val="0070C0"/>
            </a:solidFill>
            <a:round/>
            <a:headEnd/>
            <a:tailEnd/>
          </a:ln>
        </p:spPr>
      </p:cxnSp>
      <p:cxnSp>
        <p:nvCxnSpPr>
          <p:cNvPr id="1031" name="AutoShape 7"/>
          <p:cNvCxnSpPr>
            <a:cxnSpLocks noChangeShapeType="1"/>
          </p:cNvCxnSpPr>
          <p:nvPr/>
        </p:nvCxnSpPr>
        <p:spPr bwMode="auto">
          <a:xfrm>
            <a:off x="861984" y="3970330"/>
            <a:ext cx="1588" cy="293688"/>
          </a:xfrm>
          <a:prstGeom prst="straightConnector1">
            <a:avLst/>
          </a:prstGeom>
          <a:noFill/>
          <a:ln w="38100">
            <a:solidFill>
              <a:srgbClr val="0070C0"/>
            </a:solidFill>
            <a:round/>
            <a:headEnd/>
            <a:tailEnd/>
          </a:ln>
        </p:spPr>
      </p:cxnSp>
      <p:cxnSp>
        <p:nvCxnSpPr>
          <p:cNvPr id="1032" name="AutoShape 8"/>
          <p:cNvCxnSpPr>
            <a:cxnSpLocks noChangeShapeType="1"/>
          </p:cNvCxnSpPr>
          <p:nvPr/>
        </p:nvCxnSpPr>
        <p:spPr bwMode="auto">
          <a:xfrm>
            <a:off x="1858934" y="3970330"/>
            <a:ext cx="1588" cy="293688"/>
          </a:xfrm>
          <a:prstGeom prst="straightConnector1">
            <a:avLst/>
          </a:prstGeom>
          <a:noFill/>
          <a:ln w="38100">
            <a:solidFill>
              <a:srgbClr val="0070C0"/>
            </a:solidFill>
            <a:round/>
            <a:headEnd/>
            <a:tailEnd/>
          </a:ln>
        </p:spPr>
      </p:cxnSp>
      <p:sp>
        <p:nvSpPr>
          <p:cNvPr id="41985" name="Rectangle 1"/>
          <p:cNvSpPr>
            <a:spLocks noChangeArrowheads="1"/>
          </p:cNvSpPr>
          <p:nvPr/>
        </p:nvSpPr>
        <p:spPr bwMode="auto">
          <a:xfrm>
            <a:off x="2786050" y="2357430"/>
            <a:ext cx="5643602"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Bénévole de comité</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Issu de partenariats avec des organismes communautaires, des entreprises, des écoles, des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municipalités, etc. Parmi les bénévoles de comité, on retrouve les comités organisateurs et les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bénévoles « de soutien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Le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comité organisateur </a:t>
            </a: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organise la collecte de sang. Il s’occupe de trouver un local, publiciser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les collectes (apposer les affiches, recruter des donneurs), recruter des bénévoles pour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accompagner les donneurs de sang le jour des collectes. Il chapeaute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les bénévoles de </a:t>
            </a:r>
            <a:b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   « soutien »</a:t>
            </a: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le jour même de la collecte. </a:t>
            </a:r>
          </a:p>
          <a:p>
            <a:pPr marL="0" marR="0" lvl="0" indent="0" algn="l" defTabSz="914400" rtl="0" eaLnBrk="0" fontAlgn="base" latinLnBrk="0" hangingPunct="0">
              <a:lnSpc>
                <a:spcPct val="100000"/>
              </a:lnSpc>
              <a:spcBef>
                <a:spcPct val="0"/>
              </a:spcBef>
              <a:spcAft>
                <a:spcPct val="0"/>
              </a:spcAft>
              <a:buClrTx/>
              <a:buSzTx/>
              <a:buFontTx/>
              <a:buChar char="•"/>
              <a:tabLst/>
            </a:pPr>
            <a:endParaRPr lang="fr-CA" sz="1100" i="1"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CA" sz="1100" b="0" i="1" u="none" strike="noStrike" cap="none" normalizeH="0" baseline="0" dirty="0">
                <a:ln>
                  <a:noFill/>
                </a:ln>
                <a:solidFill>
                  <a:schemeClr val="tx1"/>
                </a:solidFill>
                <a:effectLst/>
                <a:latin typeface="Calibri" pitchFamily="34" charset="0"/>
                <a:ea typeface="Calibri" pitchFamily="34" charset="0"/>
                <a:cs typeface="Calibri" pitchFamily="34" charset="0"/>
              </a:rPr>
              <a:t> Le bénévole de « soutien »</a:t>
            </a:r>
            <a: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t> s’implique uniquement sur les lieux de collecte. Il s’occupe de </a:t>
            </a:r>
            <a:b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t>   l’accueil des donneurs, de diriger le donneur à travers les différentes étapes du processus de </a:t>
            </a:r>
            <a:b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t>   don, de l’accompagner au lit de repos après le prélèvement et de servir la collation à la suite </a:t>
            </a:r>
            <a:b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Calibri" pitchFamily="34" charset="0"/>
              </a:rPr>
              <a:t>   de son don.</a:t>
            </a:r>
            <a:r>
              <a:rPr kumimoji="0" lang="fr-CA" sz="900" b="0" i="0" u="none" strike="noStrike" cap="none" normalizeH="0" baseline="0" dirty="0">
                <a:ln>
                  <a:noFill/>
                </a:ln>
                <a:solidFill>
                  <a:schemeClr val="tx1"/>
                </a:solidFill>
                <a:effectLst/>
                <a:latin typeface="Calibri" pitchFamily="34" charset="0"/>
                <a:cs typeface="Calibri" pitchFamily="34" charset="0"/>
              </a:rPr>
              <a:t> </a:t>
            </a:r>
            <a:endParaRPr kumimoji="0" lang="fr-CA" sz="1800" b="0" i="0" u="none" strike="noStrike" cap="none" normalizeH="0" baseline="0" dirty="0">
              <a:ln>
                <a:noFill/>
              </a:ln>
              <a:solidFill>
                <a:schemeClr val="tx1"/>
              </a:solidFill>
              <a:effectLst/>
              <a:latin typeface="Calibri" pitchFamily="34" charset="0"/>
              <a:cs typeface="Calibri" pitchFamily="34" charset="0"/>
            </a:endParaRPr>
          </a:p>
        </p:txBody>
      </p:sp>
      <p:sp>
        <p:nvSpPr>
          <p:cNvPr id="13" name="Rectangle 2">
            <a:hlinkClick r:id="rId5" action="ppaction://hlinksldjump"/>
          </p:cNvPr>
          <p:cNvSpPr>
            <a:spLocks noChangeArrowheads="1"/>
          </p:cNvSpPr>
          <p:nvPr/>
        </p:nvSpPr>
        <p:spPr bwMode="auto">
          <a:xfrm>
            <a:off x="2928926" y="5572140"/>
            <a:ext cx="56436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SUGGESTIONS</a:t>
            </a:r>
          </a:p>
          <a:p>
            <a:pPr marL="0" marR="0" lvl="0" indent="0"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Modèle organigramme et paragraphe</a:t>
            </a:r>
          </a:p>
        </p:txBody>
      </p:sp>
      <p:cxnSp>
        <p:nvCxnSpPr>
          <p:cNvPr id="1026" name="AutoShape 2"/>
          <p:cNvCxnSpPr>
            <a:cxnSpLocks noChangeShapeType="1"/>
          </p:cNvCxnSpPr>
          <p:nvPr/>
        </p:nvCxnSpPr>
        <p:spPr bwMode="auto">
          <a:xfrm>
            <a:off x="1368397" y="2465380"/>
            <a:ext cx="1587" cy="1503363"/>
          </a:xfrm>
          <a:prstGeom prst="straightConnector1">
            <a:avLst/>
          </a:prstGeom>
          <a:noFill/>
          <a:ln w="38100">
            <a:solidFill>
              <a:srgbClr val="0070C0"/>
            </a:solidFill>
            <a:round/>
            <a:headEnd/>
            <a:tailEnd/>
          </a:ln>
        </p:spPr>
      </p:cxnSp>
      <p:sp>
        <p:nvSpPr>
          <p:cNvPr id="1027" name="AutoShape 3">
            <a:hlinkClick r:id="rId2" action="ppaction://hlinksldjump"/>
          </p:cNvPr>
          <p:cNvSpPr>
            <a:spLocks noChangeArrowheads="1"/>
          </p:cNvSpPr>
          <p:nvPr/>
        </p:nvSpPr>
        <p:spPr bwMode="auto">
          <a:xfrm>
            <a:off x="571472" y="2357430"/>
            <a:ext cx="1555750" cy="758825"/>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1100" b="1" i="0" u="none" strike="noStrike" cap="none" normalizeH="0" baseline="0">
                <a:ln>
                  <a:noFill/>
                </a:ln>
                <a:solidFill>
                  <a:srgbClr val="FFFFFF"/>
                </a:solidFill>
                <a:effectLst/>
                <a:latin typeface="Calibri" pitchFamily="34" charset="0"/>
                <a:cs typeface="Arial" pitchFamily="34" charset="0"/>
              </a:rPr>
              <a:t>Conseillers en organisation de collectes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8" name="AutoShape 4">
            <a:hlinkClick r:id="rId3" action="ppaction://hlinksldjump"/>
          </p:cNvPr>
          <p:cNvSpPr>
            <a:spLocks noChangeArrowheads="1"/>
          </p:cNvSpPr>
          <p:nvPr/>
        </p:nvSpPr>
        <p:spPr bwMode="auto">
          <a:xfrm>
            <a:off x="488922" y="4264018"/>
            <a:ext cx="801687" cy="573087"/>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a:ln>
                  <a:noFill/>
                </a:ln>
                <a:solidFill>
                  <a:srgbClr val="FFFFFF"/>
                </a:solidFill>
                <a:effectLst/>
                <a:latin typeface="Calibri" pitchFamily="34" charset="0"/>
                <a:cs typeface="Arial" pitchFamily="34" charset="0"/>
              </a:rPr>
              <a:t>Bénévoles de comité</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9" name="AutoShape 5">
            <a:hlinkClick r:id="rId4" action="ppaction://hlinksldjump"/>
          </p:cNvPr>
          <p:cNvSpPr>
            <a:spLocks noChangeArrowheads="1"/>
          </p:cNvSpPr>
          <p:nvPr/>
        </p:nvSpPr>
        <p:spPr bwMode="auto">
          <a:xfrm>
            <a:off x="1404909" y="4264018"/>
            <a:ext cx="806450" cy="574675"/>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A" sz="800" b="1" i="0" u="none" strike="noStrike" cap="none" normalizeH="0" baseline="0">
                <a:ln>
                  <a:noFill/>
                </a:ln>
                <a:solidFill>
                  <a:srgbClr val="FFFFFF"/>
                </a:solidFill>
                <a:effectLst/>
                <a:latin typeface="Calibri" pitchFamily="34" charset="0"/>
                <a:cs typeface="Arial" pitchFamily="34" charset="0"/>
              </a:rPr>
              <a:t>Bénévoles permanents en région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a:off x="861984" y="3970330"/>
            <a:ext cx="998538" cy="0"/>
          </a:xfrm>
          <a:prstGeom prst="straightConnector1">
            <a:avLst/>
          </a:prstGeom>
          <a:noFill/>
          <a:ln w="38100">
            <a:solidFill>
              <a:srgbClr val="0070C0"/>
            </a:solidFill>
            <a:round/>
            <a:headEnd/>
            <a:tailEnd/>
          </a:ln>
        </p:spPr>
      </p:cxnSp>
      <p:cxnSp>
        <p:nvCxnSpPr>
          <p:cNvPr id="1031" name="AutoShape 7"/>
          <p:cNvCxnSpPr>
            <a:cxnSpLocks noChangeShapeType="1"/>
          </p:cNvCxnSpPr>
          <p:nvPr/>
        </p:nvCxnSpPr>
        <p:spPr bwMode="auto">
          <a:xfrm>
            <a:off x="861984" y="3970330"/>
            <a:ext cx="1588" cy="293688"/>
          </a:xfrm>
          <a:prstGeom prst="straightConnector1">
            <a:avLst/>
          </a:prstGeom>
          <a:noFill/>
          <a:ln w="38100">
            <a:solidFill>
              <a:srgbClr val="0070C0"/>
            </a:solidFill>
            <a:round/>
            <a:headEnd/>
            <a:tailEnd/>
          </a:ln>
        </p:spPr>
      </p:cxnSp>
      <p:cxnSp>
        <p:nvCxnSpPr>
          <p:cNvPr id="1032" name="AutoShape 8"/>
          <p:cNvCxnSpPr>
            <a:cxnSpLocks noChangeShapeType="1"/>
          </p:cNvCxnSpPr>
          <p:nvPr/>
        </p:nvCxnSpPr>
        <p:spPr bwMode="auto">
          <a:xfrm>
            <a:off x="1858934" y="3970330"/>
            <a:ext cx="1588" cy="293688"/>
          </a:xfrm>
          <a:prstGeom prst="straightConnector1">
            <a:avLst/>
          </a:prstGeom>
          <a:noFill/>
          <a:ln w="38100">
            <a:solidFill>
              <a:srgbClr val="0070C0"/>
            </a:solidFill>
            <a:round/>
            <a:headEnd/>
            <a:tailEnd/>
          </a:ln>
        </p:spPr>
      </p:cxnSp>
      <p:sp>
        <p:nvSpPr>
          <p:cNvPr id="43009" name="Rectangle 1"/>
          <p:cNvSpPr>
            <a:spLocks noChangeArrowheads="1"/>
          </p:cNvSpPr>
          <p:nvPr/>
        </p:nvSpPr>
        <p:spPr bwMode="auto">
          <a:xfrm>
            <a:off x="2786050" y="2357430"/>
            <a:ext cx="54292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rPr>
              <a:t>Bénévoles permanents en région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Généralement présent sur les collectes mobiles en régions, entre autres lorsqu’il y a un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manque de bénévoles (pour les collectes en milieux scolaire et corporatif, mais aussi dans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les collectes avec des organismes communautaires).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Comme chez les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bénévoles permanents de collectes</a:t>
            </a: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on retrouve dans cette catégorie de </a:t>
            </a:r>
            <a:b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bénévoles, des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chefs de groupe</a:t>
            </a: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et des </a:t>
            </a:r>
            <a:r>
              <a:rPr kumimoji="0" lang="fr-CA" sz="11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bénévoles «de soutien».</a:t>
            </a:r>
            <a:r>
              <a:rPr kumimoji="0" lang="fr-CA"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fr-CA"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2">
            <a:hlinkClick r:id="rId5" action="ppaction://hlinksldjump"/>
          </p:cNvPr>
          <p:cNvSpPr>
            <a:spLocks noChangeArrowheads="1"/>
          </p:cNvSpPr>
          <p:nvPr/>
        </p:nvSpPr>
        <p:spPr bwMode="auto">
          <a:xfrm>
            <a:off x="2928926" y="5572140"/>
            <a:ext cx="56436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fr-CA" sz="1100" b="1" dirty="0">
                <a:solidFill>
                  <a:srgbClr val="0070C0"/>
                </a:solidFill>
                <a:latin typeface="Calibri" pitchFamily="34" charset="0"/>
                <a:ea typeface="Calibri" pitchFamily="34" charset="0"/>
                <a:cs typeface="Times New Roman" pitchFamily="18" charset="0"/>
              </a:rPr>
              <a:t>SUGGESTIONS</a:t>
            </a:r>
            <a:endParaRPr kumimoji="0" lang="fr-CA" sz="11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Suggestions de formats/modalités pour la diffusion</a:t>
            </a:r>
          </a:p>
        </p:txBody>
      </p:sp>
      <p:sp>
        <p:nvSpPr>
          <p:cNvPr id="3" name="Espace réservé du texte 2"/>
          <p:cNvSpPr>
            <a:spLocks noGrp="1"/>
          </p:cNvSpPr>
          <p:nvPr>
            <p:ph type="body" sz="quarter" idx="10"/>
          </p:nvPr>
        </p:nvSpPr>
        <p:spPr/>
        <p:txBody>
          <a:bodyPr/>
          <a:lstStyle/>
          <a:p>
            <a:pPr marL="457200" indent="-457200">
              <a:buFont typeface="+mj-lt"/>
              <a:buAutoNum type="arabicPeriod" startAt="3"/>
            </a:pPr>
            <a:r>
              <a:rPr lang="fr-CA" dirty="0"/>
              <a:t>Le portrait des bénévoles de la cause du don de sang</a:t>
            </a:r>
          </a:p>
          <a:p>
            <a:pPr marL="457200" indent="-457200"/>
            <a:endParaRPr lang="fr-CA" dirty="0"/>
          </a:p>
          <a:p>
            <a:pPr marL="857250" lvl="1" indent="-457200"/>
            <a:r>
              <a:rPr lang="fr-CA" dirty="0"/>
              <a:t>Diffusion scientifique</a:t>
            </a:r>
          </a:p>
          <a:p>
            <a:pPr marL="1257300" lvl="2" indent="-457200">
              <a:buFont typeface="Arial" pitchFamily="34" charset="0"/>
              <a:buChar char="•"/>
            </a:pPr>
            <a:r>
              <a:rPr lang="fr-CA" dirty="0"/>
              <a:t>Congrès et publications : affiches et articles</a:t>
            </a:r>
          </a:p>
          <a:p>
            <a:pPr marL="857250" lvl="1" indent="-457200"/>
            <a:r>
              <a:rPr lang="fr-CA" dirty="0"/>
              <a:t>Diffusion auprès d’</a:t>
            </a:r>
            <a:r>
              <a:rPr lang="fr-CA" dirty="0" err="1"/>
              <a:t>Héma</a:t>
            </a:r>
            <a:r>
              <a:rPr lang="fr-CA" dirty="0"/>
              <a:t>-Québec</a:t>
            </a:r>
          </a:p>
          <a:p>
            <a:pPr marL="1257300" lvl="2" indent="-457200"/>
            <a:r>
              <a:rPr lang="fr-CA" dirty="0"/>
              <a:t>Présentation/discussion des conclusions /recommandations</a:t>
            </a:r>
          </a:p>
          <a:p>
            <a:pPr marL="1257300" lvl="2" indent="-457200"/>
            <a:r>
              <a:rPr lang="fr-CA" dirty="0"/>
              <a:t>Note de synthèse</a:t>
            </a:r>
          </a:p>
          <a:p>
            <a:pPr marL="857250" lvl="1" indent="-457200"/>
            <a:r>
              <a:rPr lang="fr-CA" dirty="0"/>
              <a:t>Diffusion par </a:t>
            </a:r>
            <a:r>
              <a:rPr lang="fr-CA" dirty="0" err="1"/>
              <a:t>Héma</a:t>
            </a:r>
            <a:r>
              <a:rPr lang="fr-CA" dirty="0"/>
              <a:t>-Québec</a:t>
            </a:r>
          </a:p>
          <a:p>
            <a:pPr marL="1257300" lvl="2" indent="-457200"/>
            <a:r>
              <a:rPr lang="fr-CA" dirty="0"/>
              <a:t>Document </a:t>
            </a:r>
            <a:r>
              <a:rPr lang="fr-CA" dirty="0" err="1"/>
              <a:t>pdf</a:t>
            </a:r>
            <a:r>
              <a:rPr lang="fr-CA" dirty="0"/>
              <a:t> des affiches scientifiques sur le site web</a:t>
            </a:r>
          </a:p>
          <a:p>
            <a:pPr marL="857250" lvl="1" indent="-457200">
              <a:buNone/>
            </a:pPr>
            <a:endParaRPr lang="fr-CA" dirty="0"/>
          </a:p>
          <a:p>
            <a:pPr marL="857250" lvl="1" indent="-457200">
              <a:buFont typeface="Wingdings" pitchFamily="2" charset="2"/>
              <a:buChar char="Ø"/>
            </a:pPr>
            <a:r>
              <a:rPr lang="fr-CA" dirty="0"/>
              <a:t>Pour susciter les réflexions sur les actions à entreprendre pour assurer, à long terme, la continuité du rôle du bénévolat en lien avec la cause du don de sang</a:t>
            </a:r>
          </a:p>
          <a:p>
            <a:endParaRPr lang="fr-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76" y="1428736"/>
            <a:ext cx="8201028" cy="357191"/>
          </a:xfrm>
        </p:spPr>
        <p:txBody>
          <a:bodyPr/>
          <a:lstStyle/>
          <a:p>
            <a:r>
              <a:rPr lang="fr-CA" dirty="0"/>
              <a:t>Extrait de l’affiche scientifique ISBT – Japon 2009</a:t>
            </a:r>
          </a:p>
        </p:txBody>
      </p:sp>
      <p:pic>
        <p:nvPicPr>
          <p:cNvPr id="4" name="Image 3" descr="AfficheVolunteerWorkQcBloodDrives.jpg"/>
          <p:cNvPicPr>
            <a:picLocks noChangeAspect="1"/>
          </p:cNvPicPr>
          <p:nvPr/>
        </p:nvPicPr>
        <p:blipFill>
          <a:blip r:embed="rId2" cstate="print"/>
          <a:stretch>
            <a:fillRect/>
          </a:stretch>
        </p:blipFill>
        <p:spPr>
          <a:xfrm>
            <a:off x="-32" y="2039082"/>
            <a:ext cx="9117015" cy="417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ctrTitle" idx="4294967295"/>
          </p:nvPr>
        </p:nvSpPr>
        <p:spPr>
          <a:xfrm>
            <a:off x="428625" y="1285875"/>
            <a:ext cx="8201025" cy="357188"/>
          </a:xfrm>
        </p:spPr>
        <p:txBody>
          <a:bodyPr/>
          <a:lstStyle/>
          <a:p>
            <a:pPr eaLnBrk="1" hangingPunct="1"/>
            <a:r>
              <a:rPr lang="fr-CA" dirty="0"/>
              <a:t>Objectifs du projet de recherche</a:t>
            </a:r>
          </a:p>
        </p:txBody>
      </p:sp>
      <p:sp>
        <p:nvSpPr>
          <p:cNvPr id="5" name="Espace réservé du texte 2"/>
          <p:cNvSpPr>
            <a:spLocks noGrp="1"/>
          </p:cNvSpPr>
          <p:nvPr>
            <p:ph type="body" sz="quarter" idx="4294967295"/>
          </p:nvPr>
        </p:nvSpPr>
        <p:spPr>
          <a:xfrm>
            <a:off x="214282" y="1714500"/>
            <a:ext cx="8715435" cy="4786313"/>
          </a:xfrm>
        </p:spPr>
        <p:txBody>
          <a:bodyPr/>
          <a:lstStyle/>
          <a:p>
            <a:pPr eaLnBrk="1" hangingPunct="1">
              <a:defRPr/>
            </a:pPr>
            <a:r>
              <a:rPr lang="fr-CA" dirty="0">
                <a:cs typeface="+mn-cs"/>
              </a:rPr>
              <a:t>Documenter le modèle d’organisation des collectes de sang au Québec</a:t>
            </a:r>
          </a:p>
          <a:p>
            <a:pPr lvl="1" eaLnBrk="1" hangingPunct="1">
              <a:defRPr/>
            </a:pPr>
            <a:r>
              <a:rPr lang="fr-CA" dirty="0">
                <a:cs typeface="+mn-cs"/>
              </a:rPr>
              <a:t>Mettre en valeur </a:t>
            </a:r>
            <a:r>
              <a:rPr lang="fr-CA" u="sng" dirty="0">
                <a:cs typeface="+mn-cs"/>
              </a:rPr>
              <a:t>le rôle du bénévolat </a:t>
            </a:r>
            <a:r>
              <a:rPr lang="fr-CA" dirty="0">
                <a:cs typeface="+mn-cs"/>
              </a:rPr>
              <a:t>dans ce modèle d’organisation</a:t>
            </a:r>
          </a:p>
          <a:p>
            <a:pPr lvl="1" eaLnBrk="1" hangingPunct="1">
              <a:defRPr/>
            </a:pPr>
            <a:r>
              <a:rPr lang="fr-CA" dirty="0">
                <a:cs typeface="+mn-cs"/>
              </a:rPr>
              <a:t>Faire </a:t>
            </a:r>
            <a:r>
              <a:rPr lang="fr-CA" u="sng" dirty="0">
                <a:cs typeface="+mn-cs"/>
              </a:rPr>
              <a:t>l’historique</a:t>
            </a:r>
            <a:r>
              <a:rPr lang="fr-CA" dirty="0">
                <a:cs typeface="+mn-cs"/>
              </a:rPr>
              <a:t> des choix institutionnels à l’origine du modèle</a:t>
            </a:r>
          </a:p>
          <a:p>
            <a:pPr lvl="1" eaLnBrk="1" hangingPunct="1">
              <a:buFont typeface="Wingdings" pitchFamily="2" charset="2"/>
              <a:buChar char="Ø"/>
              <a:defRPr/>
            </a:pPr>
            <a:r>
              <a:rPr lang="fr-CA" dirty="0">
                <a:cs typeface="+mn-cs"/>
              </a:rPr>
              <a:t>Produire une synthèse qui puisse être utilisée par </a:t>
            </a:r>
            <a:r>
              <a:rPr lang="fr-CA" dirty="0" err="1">
                <a:cs typeface="+mn-cs"/>
              </a:rPr>
              <a:t>Héma</a:t>
            </a:r>
            <a:r>
              <a:rPr lang="fr-CA" dirty="0">
                <a:cs typeface="+mn-cs"/>
              </a:rPr>
              <a:t>-Québec pour information (interne et externe) et diffusion</a:t>
            </a:r>
          </a:p>
          <a:p>
            <a:pPr eaLnBrk="1" hangingPunct="1">
              <a:spcBef>
                <a:spcPts val="600"/>
              </a:spcBef>
              <a:defRPr/>
            </a:pPr>
            <a:r>
              <a:rPr lang="fr-CA" dirty="0">
                <a:cs typeface="+mn-cs"/>
              </a:rPr>
              <a:t>Identifier les </a:t>
            </a:r>
            <a:r>
              <a:rPr lang="fr-CA" u="sng" dirty="0">
                <a:cs typeface="+mn-cs"/>
              </a:rPr>
              <a:t>enjeux</a:t>
            </a:r>
            <a:r>
              <a:rPr lang="fr-CA" dirty="0">
                <a:cs typeface="+mn-cs"/>
              </a:rPr>
              <a:t> principaux </a:t>
            </a:r>
            <a:r>
              <a:rPr lang="fr-CA" dirty="0"/>
              <a:t>pour </a:t>
            </a:r>
            <a:r>
              <a:rPr lang="fr-CA" u="sng" dirty="0"/>
              <a:t>l’avenir</a:t>
            </a:r>
            <a:r>
              <a:rPr lang="fr-CA" dirty="0">
                <a:cs typeface="+mn-cs"/>
              </a:rPr>
              <a:t> liés à ce modèle</a:t>
            </a:r>
          </a:p>
          <a:p>
            <a:pPr lvl="1" eaLnBrk="1" hangingPunct="1">
              <a:defRPr/>
            </a:pPr>
            <a:r>
              <a:rPr lang="fr-CA" dirty="0">
                <a:cs typeface="+mn-cs"/>
              </a:rPr>
              <a:t>Présenter un bref historique du bénévolat au Québec, afin de mieux comprendre le choix des principaux partenaires actuels pour les collectes</a:t>
            </a:r>
          </a:p>
          <a:p>
            <a:pPr lvl="1" eaLnBrk="1" hangingPunct="1">
              <a:defRPr/>
            </a:pPr>
            <a:r>
              <a:rPr lang="fr-CA" dirty="0">
                <a:cs typeface="+mn-cs"/>
              </a:rPr>
              <a:t>Mieux connaître les </a:t>
            </a:r>
            <a:r>
              <a:rPr lang="fr-CA" u="sng" dirty="0">
                <a:cs typeface="+mn-cs"/>
              </a:rPr>
              <a:t>caractéristiques</a:t>
            </a:r>
            <a:r>
              <a:rPr lang="fr-CA" dirty="0">
                <a:cs typeface="+mn-cs"/>
              </a:rPr>
              <a:t> des différents types de bénévoles : </a:t>
            </a:r>
          </a:p>
          <a:p>
            <a:pPr lvl="2" eaLnBrk="1" hangingPunct="1">
              <a:defRPr/>
            </a:pPr>
            <a:r>
              <a:rPr lang="fr-CA" dirty="0">
                <a:cs typeface="+mn-cs"/>
              </a:rPr>
              <a:t>Bénévoles permanents, bénévoles liés aux partenaires, ABDS</a:t>
            </a:r>
          </a:p>
          <a:p>
            <a:pPr lvl="2" eaLnBrk="1" hangingPunct="1">
              <a:defRPr/>
            </a:pPr>
            <a:r>
              <a:rPr lang="fr-CA" dirty="0">
                <a:cs typeface="+mn-cs"/>
              </a:rPr>
              <a:t>Retraités, femmes au foyer, travailleurs, étudiants, travaux compensatoires</a:t>
            </a:r>
          </a:p>
          <a:p>
            <a:pPr lvl="1" eaLnBrk="1" hangingPunct="1">
              <a:defRPr/>
            </a:pPr>
            <a:r>
              <a:rPr lang="fr-CA" dirty="0">
                <a:cs typeface="+mn-cs"/>
              </a:rPr>
              <a:t>Analyser les </a:t>
            </a:r>
            <a:r>
              <a:rPr lang="fr-CA" u="sng" dirty="0">
                <a:cs typeface="+mn-cs"/>
              </a:rPr>
              <a:t>motivations</a:t>
            </a:r>
            <a:r>
              <a:rPr lang="fr-CA" dirty="0">
                <a:cs typeface="+mn-cs"/>
              </a:rPr>
              <a:t> des bénévoles</a:t>
            </a:r>
          </a:p>
          <a:p>
            <a:pPr lvl="1" eaLnBrk="1" hangingPunct="1">
              <a:defRPr/>
            </a:pPr>
            <a:r>
              <a:rPr lang="fr-CA" dirty="0">
                <a:cs typeface="+mn-cs"/>
              </a:rPr>
              <a:t>Identifier les </a:t>
            </a:r>
            <a:r>
              <a:rPr lang="fr-CA" u="sng" dirty="0">
                <a:cs typeface="+mn-cs"/>
              </a:rPr>
              <a:t>éléments déclencheurs </a:t>
            </a:r>
            <a:r>
              <a:rPr lang="fr-CA" dirty="0">
                <a:cs typeface="+mn-cs"/>
              </a:rPr>
              <a:t>de l’action bénévole</a:t>
            </a:r>
          </a:p>
          <a:p>
            <a:pPr lvl="1" eaLnBrk="1" hangingPunct="1">
              <a:defRPr/>
            </a:pPr>
            <a:endParaRPr lang="fr-CA" dirty="0">
              <a:cs typeface="+mn-cs"/>
            </a:endParaRPr>
          </a:p>
          <a:p>
            <a:pPr eaLnBrk="1" hangingPunct="1">
              <a:defRPr/>
            </a:pPr>
            <a:endParaRPr lang="fr-CA" dirty="0">
              <a:cs typeface="+mn-cs"/>
            </a:endParaRPr>
          </a:p>
          <a:p>
            <a:pPr lvl="1" eaLnBrk="1" hangingPunct="1">
              <a:defRPr/>
            </a:pPr>
            <a:endParaRPr lang="fr-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Aspects méthodologiques</a:t>
            </a:r>
          </a:p>
        </p:txBody>
      </p:sp>
      <p:sp>
        <p:nvSpPr>
          <p:cNvPr id="3" name="Espace réservé du texte 2"/>
          <p:cNvSpPr>
            <a:spLocks noGrp="1"/>
          </p:cNvSpPr>
          <p:nvPr>
            <p:ph type="body" sz="quarter" idx="10"/>
          </p:nvPr>
        </p:nvSpPr>
        <p:spPr>
          <a:xfrm>
            <a:off x="285720" y="1928802"/>
            <a:ext cx="8643998" cy="4572032"/>
          </a:xfrm>
        </p:spPr>
        <p:txBody>
          <a:bodyPr/>
          <a:lstStyle/>
          <a:p>
            <a:pPr>
              <a:buFontTx/>
              <a:buChar char="-"/>
            </a:pPr>
            <a:r>
              <a:rPr lang="fr-CA" dirty="0"/>
              <a:t>Analyse documentaire (+ consultation des archives de la Croix-Rouge)</a:t>
            </a:r>
          </a:p>
          <a:p>
            <a:pPr>
              <a:buFontTx/>
              <a:buChar char="-"/>
            </a:pPr>
            <a:r>
              <a:rPr lang="fr-CA" dirty="0"/>
              <a:t>Intégration des conclusions du sondage de la firme </a:t>
            </a:r>
            <a:r>
              <a:rPr lang="fr-CA" i="1" dirty="0"/>
              <a:t>Processus Marketing </a:t>
            </a:r>
            <a:r>
              <a:rPr lang="fr-CA" dirty="0"/>
              <a:t>(</a:t>
            </a:r>
            <a:r>
              <a:rPr lang="fr-CA" dirty="0" err="1"/>
              <a:t>Héma</a:t>
            </a:r>
            <a:r>
              <a:rPr lang="fr-CA" dirty="0"/>
              <a:t>-Québec, 2003) sur les « Perceptions et attentes des bénévoles » - 774 questionnaires </a:t>
            </a:r>
          </a:p>
          <a:p>
            <a:pPr>
              <a:buFontTx/>
              <a:buChar char="-"/>
            </a:pPr>
            <a:r>
              <a:rPr lang="fr-CA" dirty="0"/>
              <a:t>Enquête réalisée par l’équipe de la Chaire</a:t>
            </a:r>
          </a:p>
          <a:p>
            <a:pPr lvl="1">
              <a:buFontTx/>
              <a:buChar char="-"/>
            </a:pPr>
            <a:r>
              <a:rPr lang="fr-CA" dirty="0"/>
              <a:t>Geneviève Lacroix, Nathalie </a:t>
            </a:r>
            <a:r>
              <a:rPr lang="fr-CA" dirty="0" err="1"/>
              <a:t>Tran</a:t>
            </a:r>
            <a:r>
              <a:rPr lang="fr-CA" dirty="0"/>
              <a:t>, Francesca </a:t>
            </a:r>
            <a:r>
              <a:rPr lang="fr-CA" dirty="0" err="1"/>
              <a:t>Désilets</a:t>
            </a:r>
            <a:r>
              <a:rPr lang="fr-CA" dirty="0"/>
              <a:t>, Karine Hébert</a:t>
            </a:r>
          </a:p>
          <a:p>
            <a:pPr lvl="1">
              <a:buNone/>
            </a:pPr>
            <a:r>
              <a:rPr lang="fr-CA" dirty="0"/>
              <a:t>Entretiens (entre 1h30 et 2h30) avec :</a:t>
            </a:r>
          </a:p>
          <a:p>
            <a:pPr lvl="1">
              <a:buFontTx/>
              <a:buChar char="-"/>
            </a:pPr>
            <a:r>
              <a:rPr lang="fr-CA" dirty="0"/>
              <a:t>19 employés d’</a:t>
            </a:r>
            <a:r>
              <a:rPr lang="fr-CA" dirty="0" err="1"/>
              <a:t>Héma</a:t>
            </a:r>
            <a:r>
              <a:rPr lang="fr-CA" dirty="0"/>
              <a:t>-Québec (Montréal et Québec)</a:t>
            </a:r>
          </a:p>
          <a:p>
            <a:pPr lvl="1">
              <a:buFontTx/>
              <a:buChar char="-"/>
            </a:pPr>
            <a:r>
              <a:rPr lang="fr-CA" dirty="0"/>
              <a:t>48 bénévoles (plusieurs régions du Québec)</a:t>
            </a:r>
          </a:p>
          <a:p>
            <a:pPr lvl="2">
              <a:buFontTx/>
              <a:buChar char="-"/>
            </a:pPr>
            <a:r>
              <a:rPr lang="fr-CA" dirty="0"/>
              <a:t>4 membres de l’ABDS</a:t>
            </a:r>
          </a:p>
          <a:p>
            <a:pPr lvl="2">
              <a:buFontTx/>
              <a:buChar char="-"/>
            </a:pPr>
            <a:r>
              <a:rPr lang="fr-CA" dirty="0"/>
              <a:t>6 bénévoles permanents</a:t>
            </a:r>
          </a:p>
          <a:p>
            <a:pPr lvl="2">
              <a:buFontTx/>
              <a:buChar char="-"/>
            </a:pPr>
            <a:r>
              <a:rPr lang="fr-CA" dirty="0"/>
              <a:t>38 bénévoles liés aux partenariats</a:t>
            </a:r>
          </a:p>
          <a:p>
            <a:pPr>
              <a:buFontTx/>
              <a:buChar char="-"/>
            </a:pPr>
            <a:r>
              <a:rPr lang="fr-CA" dirty="0"/>
              <a:t>Validation des résultats auprès de 8 représentants d’</a:t>
            </a:r>
            <a:r>
              <a:rPr lang="fr-CA" dirty="0" err="1"/>
              <a:t>Héma</a:t>
            </a:r>
            <a:r>
              <a:rPr lang="fr-CA" dirty="0"/>
              <a:t>-Québec</a:t>
            </a:r>
          </a:p>
          <a:p>
            <a:pPr lvl="1">
              <a:buFontTx/>
              <a:buChar char="-"/>
            </a:pPr>
            <a:endParaRPr lang="fr-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Organisation du rapport</a:t>
            </a:r>
          </a:p>
        </p:txBody>
      </p:sp>
      <p:sp>
        <p:nvSpPr>
          <p:cNvPr id="3" name="Espace réservé du texte 2"/>
          <p:cNvSpPr>
            <a:spLocks noGrp="1"/>
          </p:cNvSpPr>
          <p:nvPr>
            <p:ph type="body" sz="quarter" idx="10"/>
          </p:nvPr>
        </p:nvSpPr>
        <p:spPr/>
        <p:txBody>
          <a:bodyPr/>
          <a:lstStyle/>
          <a:p>
            <a:r>
              <a:rPr lang="fr-CA" dirty="0"/>
              <a:t>1 – Historique du rôle du bénévolat en lien avec la cause du don de sang (de la Croix-Rouge à </a:t>
            </a:r>
            <a:r>
              <a:rPr lang="fr-CA" dirty="0" err="1"/>
              <a:t>Héma</a:t>
            </a:r>
            <a:r>
              <a:rPr lang="fr-CA" dirty="0"/>
              <a:t>-Québec) (10 pages)</a:t>
            </a:r>
          </a:p>
          <a:p>
            <a:endParaRPr lang="fr-CA" dirty="0"/>
          </a:p>
          <a:p>
            <a:r>
              <a:rPr lang="fr-CA" dirty="0"/>
              <a:t>2 – Description de la structure d’organisation nécessaire pour intégrer le rôle du bénévolat dans les collectes et dans la promotion de la cause du don de sang (13 pages + organigrammes)</a:t>
            </a:r>
          </a:p>
          <a:p>
            <a:endParaRPr lang="fr-CA" dirty="0"/>
          </a:p>
          <a:p>
            <a:r>
              <a:rPr lang="fr-CA" dirty="0"/>
              <a:t>3 – Le portrait des bénévoles de la cause du sang (10 pages + 44 pages)</a:t>
            </a:r>
          </a:p>
          <a:p>
            <a:endParaRPr lang="fr-CA" dirty="0"/>
          </a:p>
          <a:p>
            <a:r>
              <a:rPr lang="fr-CA" dirty="0"/>
              <a:t>4 – Synthèse, pistes d’action, recommandations (11 pages)</a:t>
            </a:r>
          </a:p>
          <a:p>
            <a:endParaRPr lang="fr-CA" dirty="0"/>
          </a:p>
          <a:p>
            <a:r>
              <a:rPr lang="fr-CA" dirty="0"/>
              <a:t>4 parties = modalités et formats de diffusion différents</a:t>
            </a:r>
          </a:p>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76" y="1214422"/>
            <a:ext cx="8201028" cy="428629"/>
          </a:xfrm>
        </p:spPr>
        <p:txBody>
          <a:bodyPr/>
          <a:lstStyle/>
          <a:p>
            <a:pPr lvl="0"/>
            <a:r>
              <a:rPr lang="fr-FR" sz="2400" dirty="0"/>
              <a:t>L’engagement bénévole en lien avec la cause du sang</a:t>
            </a:r>
            <a:endParaRPr lang="fr-CA" sz="2400" dirty="0"/>
          </a:p>
        </p:txBody>
      </p:sp>
      <p:sp>
        <p:nvSpPr>
          <p:cNvPr id="3" name="Espace réservé du texte 2"/>
          <p:cNvSpPr>
            <a:spLocks noGrp="1"/>
          </p:cNvSpPr>
          <p:nvPr>
            <p:ph type="body" sz="quarter" idx="10"/>
          </p:nvPr>
        </p:nvSpPr>
        <p:spPr>
          <a:xfrm>
            <a:off x="532016" y="1714488"/>
            <a:ext cx="8183360" cy="4786346"/>
          </a:xfrm>
        </p:spPr>
        <p:txBody>
          <a:bodyPr/>
          <a:lstStyle/>
          <a:p>
            <a:pPr lvl="1"/>
            <a:r>
              <a:rPr lang="fr-FR" dirty="0"/>
              <a:t>Présent depuis les origines des collectes de sang au Canada, avec la Croix-Rouge</a:t>
            </a:r>
            <a:endParaRPr lang="fr-CA" dirty="0"/>
          </a:p>
          <a:p>
            <a:pPr lvl="1"/>
            <a:r>
              <a:rPr lang="fr-FR" dirty="0"/>
              <a:t>Rôle de premier plan réaffirmé dès la création d’</a:t>
            </a:r>
            <a:r>
              <a:rPr lang="fr-FR" dirty="0" err="1"/>
              <a:t>Héma</a:t>
            </a:r>
            <a:r>
              <a:rPr lang="fr-FR" dirty="0"/>
              <a:t>-Québec</a:t>
            </a:r>
            <a:endParaRPr lang="fr-CA" dirty="0"/>
          </a:p>
          <a:p>
            <a:pPr lvl="1"/>
            <a:r>
              <a:rPr lang="fr-FR" dirty="0"/>
              <a:t>Contribue à assurer le respect de la philosophie générale d’</a:t>
            </a:r>
            <a:r>
              <a:rPr lang="fr-FR" dirty="0" err="1"/>
              <a:t>Héma</a:t>
            </a:r>
            <a:r>
              <a:rPr lang="fr-FR" dirty="0"/>
              <a:t>-Québec de constitution d’une réserve collective de sang; la présence des bénévoles permet d’organiser des collectes mobiles dans l’ensemble des régions du Québec</a:t>
            </a:r>
          </a:p>
          <a:p>
            <a:pPr lvl="1">
              <a:buNone/>
            </a:pPr>
            <a:endParaRPr lang="fr-CA" dirty="0"/>
          </a:p>
          <a:p>
            <a:pPr lvl="1"/>
            <a:r>
              <a:rPr lang="fr-FR" dirty="0"/>
              <a:t>Plus de 16 000 bénévoles s’activent tous les ans dans les activités liées à la cause du don de sang</a:t>
            </a:r>
            <a:endParaRPr lang="fr-CA" dirty="0"/>
          </a:p>
          <a:p>
            <a:pPr lvl="1"/>
            <a:r>
              <a:rPr lang="fr-FR" dirty="0"/>
              <a:t>Tâches sont diversifiées : l’assistance auprès des donneurs le jour des collectes, l’organisation pratique des collectes, le recrutement de donneurs, les contacts téléphoniques pour rappeler les rendez-vous et solliciter les dons pour les groupes de sang plus rares, la promotion de la cause et le recrutement de nouveaux bénévoles</a:t>
            </a:r>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1500174"/>
            <a:ext cx="8286808" cy="857256"/>
          </a:xfrm>
        </p:spPr>
        <p:txBody>
          <a:bodyPr/>
          <a:lstStyle/>
          <a:p>
            <a:r>
              <a:rPr lang="fr-CA" sz="2400" dirty="0"/>
              <a:t>Les partenariats pour les collectes et la promotion du don de sang</a:t>
            </a:r>
          </a:p>
        </p:txBody>
      </p:sp>
      <p:sp>
        <p:nvSpPr>
          <p:cNvPr id="3" name="Espace réservé du texte 2"/>
          <p:cNvSpPr>
            <a:spLocks noGrp="1"/>
          </p:cNvSpPr>
          <p:nvPr>
            <p:ph type="body" sz="quarter" idx="10"/>
          </p:nvPr>
        </p:nvSpPr>
        <p:spPr>
          <a:xfrm>
            <a:off x="532016" y="2428868"/>
            <a:ext cx="8183360" cy="4071966"/>
          </a:xfrm>
        </p:spPr>
        <p:txBody>
          <a:bodyPr/>
          <a:lstStyle/>
          <a:p>
            <a:pPr lvl="1"/>
            <a:r>
              <a:rPr lang="fr-FR" dirty="0"/>
              <a:t>Historiquement développés avec la collaboration d’organismes bénévoles locaux qu’on peut qualifier de « traditionnels » (Chevaliers de Colomb, Filles d’Isabelle, Clubs Optimistes ou Lions, etc.)</a:t>
            </a:r>
            <a:endParaRPr lang="fr-CA" dirty="0"/>
          </a:p>
          <a:p>
            <a:pPr lvl="2"/>
            <a:r>
              <a:rPr lang="fr-FR" dirty="0"/>
              <a:t>S’ancrent dans l’histoire même du bénévolat québécois</a:t>
            </a:r>
            <a:endParaRPr lang="fr-CA" dirty="0"/>
          </a:p>
          <a:p>
            <a:pPr lvl="2"/>
            <a:r>
              <a:rPr lang="fr-FR" dirty="0"/>
              <a:t>Fondements religieux ou laïcs (mission d’agir pour améliorer le bien-être de la population - jeunes, femmes, pauvres, etc.)</a:t>
            </a:r>
            <a:endParaRPr lang="fr-CA" dirty="0"/>
          </a:p>
          <a:p>
            <a:pPr lvl="2"/>
            <a:r>
              <a:rPr lang="fr-FR" dirty="0"/>
              <a:t>Structure bénévole et valeurs qui rejoignent celles d’</a:t>
            </a:r>
            <a:r>
              <a:rPr lang="fr-FR" dirty="0" err="1"/>
              <a:t>Héma</a:t>
            </a:r>
            <a:r>
              <a:rPr lang="fr-FR" dirty="0"/>
              <a:t>-Québec pour la promotion du don de sang et l’organisation des collectes</a:t>
            </a:r>
            <a:endParaRPr lang="fr-CA" dirty="0"/>
          </a:p>
          <a:p>
            <a:pPr lvl="2"/>
            <a:r>
              <a:rPr lang="fr-FR" dirty="0"/>
              <a:t>Manque de relève : le vieillissement de leurs membres les préoccupe</a:t>
            </a:r>
          </a:p>
          <a:p>
            <a:pPr lvl="3"/>
            <a:r>
              <a:rPr lang="fr-FR" dirty="0"/>
              <a:t>Les Québécois pratiquent leur bénévolat dans des contextes plus diversifiés qu’auparavant</a:t>
            </a:r>
            <a:endParaRPr lang="fr-CA" dirty="0"/>
          </a:p>
          <a:p>
            <a:endParaRPr lang="fr-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2400" dirty="0"/>
              <a:t>Les nouveaux partenaires : les entreprises</a:t>
            </a:r>
          </a:p>
        </p:txBody>
      </p:sp>
      <p:sp>
        <p:nvSpPr>
          <p:cNvPr id="3" name="Espace réservé du texte 2"/>
          <p:cNvSpPr>
            <a:spLocks noGrp="1"/>
          </p:cNvSpPr>
          <p:nvPr>
            <p:ph type="body" sz="quarter" idx="10"/>
          </p:nvPr>
        </p:nvSpPr>
        <p:spPr/>
        <p:txBody>
          <a:bodyPr/>
          <a:lstStyle/>
          <a:p>
            <a:pPr lvl="1"/>
            <a:r>
              <a:rPr lang="fr-FR" dirty="0"/>
              <a:t>Les responsables des collectes : souvent des employés qui se voient imposer cette activité dans leur « description de tâche »</a:t>
            </a:r>
          </a:p>
          <a:p>
            <a:pPr lvl="2"/>
            <a:r>
              <a:rPr lang="fr-FR" dirty="0"/>
              <a:t>Peuvent être rémunérés ; ce n’est pas du bénévolat</a:t>
            </a:r>
            <a:endParaRPr lang="fr-CA" dirty="0"/>
          </a:p>
          <a:p>
            <a:pPr lvl="1"/>
            <a:r>
              <a:rPr lang="fr-FR" dirty="0"/>
              <a:t>Références à des incitatifs, à des récompenses, qui éloignent de l’esprit du bénévolat</a:t>
            </a:r>
            <a:endParaRPr lang="fr-CA" dirty="0"/>
          </a:p>
          <a:p>
            <a:pPr lvl="1"/>
            <a:r>
              <a:rPr lang="fr-FR" dirty="0"/>
              <a:t>Motivation des entreprises : montrer qu’elles sont de bons « citoyens corporatifs »</a:t>
            </a:r>
          </a:p>
          <a:p>
            <a:pPr lvl="2"/>
            <a:r>
              <a:rPr lang="fr-FR" dirty="0"/>
              <a:t>À ce titre, toutes les causes sociales sont en compétition</a:t>
            </a:r>
            <a:endParaRPr lang="fr-CA" dirty="0"/>
          </a:p>
          <a:p>
            <a:pPr lvl="1"/>
            <a:r>
              <a:rPr lang="fr-FR" dirty="0"/>
              <a:t>Stabilité des collectes = stabilité des partenariats avec l’entreprise </a:t>
            </a:r>
          </a:p>
          <a:p>
            <a:pPr lvl="2"/>
            <a:r>
              <a:rPr lang="fr-FR" dirty="0"/>
              <a:t>une mutation au sein de l’entreprise, un changement d’emploi et le lien avec les personnes « bénévoles » peut être rompu</a:t>
            </a:r>
            <a:endParaRPr lang="fr-CA" dirty="0"/>
          </a:p>
          <a:p>
            <a:pPr lvl="1"/>
            <a:r>
              <a:rPr lang="fr-FR" dirty="0"/>
              <a:t>Peu probable qu’il y ait plus de deux collectes organisées par année</a:t>
            </a:r>
          </a:p>
          <a:p>
            <a:pPr lvl="2"/>
            <a:r>
              <a:rPr lang="fr-FR" dirty="0"/>
              <a:t>Quand on compare aux nombreuses collectes auxquelles s’associent les organismes traditionnels, le compte n’y est pas</a:t>
            </a:r>
            <a:endParaRPr lang="fr-CA" dirty="0"/>
          </a:p>
          <a:p>
            <a:endParaRPr lang="fr-CA" dirty="0"/>
          </a:p>
        </p:txBody>
      </p:sp>
    </p:spTree>
  </p:cSld>
  <p:clrMapOvr>
    <a:masterClrMapping/>
  </p:clrMapOvr>
</p:sld>
</file>

<file path=ppt/theme/theme1.xml><?xml version="1.0" encoding="utf-8"?>
<a:theme xmlns:a="http://schemas.openxmlformats.org/drawingml/2006/main" name="Powerpoint_UCS_modele">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Powerpoint_UCS_modele</Template>
  <TotalTime>2180</TotalTime>
  <Words>1870</Words>
  <Application>Microsoft Office PowerPoint</Application>
  <PresentationFormat>Affichage à l'écran (4:3)</PresentationFormat>
  <Paragraphs>346</Paragraphs>
  <Slides>34</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ＭＳ Ｐゴシック</vt:lpstr>
      <vt:lpstr>Arial</vt:lpstr>
      <vt:lpstr>Calibri</vt:lpstr>
      <vt:lpstr>Courier New</vt:lpstr>
      <vt:lpstr>Times New Roman</vt:lpstr>
      <vt:lpstr>Wingdings</vt:lpstr>
      <vt:lpstr>ヒラギノ角ゴ Pro W3</vt:lpstr>
      <vt:lpstr>Powerpoint_UCS_modele</vt:lpstr>
      <vt:lpstr>Présentation PowerPoint</vt:lpstr>
      <vt:lpstr>Objectifs de la présentation</vt:lpstr>
      <vt:lpstr>Introduction</vt:lpstr>
      <vt:lpstr>Objectifs du projet de recherche</vt:lpstr>
      <vt:lpstr>Aspects méthodologiques</vt:lpstr>
      <vt:lpstr>Organisation du rapport</vt:lpstr>
      <vt:lpstr>L’engagement bénévole en lien avec la cause du sang</vt:lpstr>
      <vt:lpstr>Les partenariats pour les collectes et la promotion du don de sang</vt:lpstr>
      <vt:lpstr>Les nouveaux partenaires : les entreprises</vt:lpstr>
      <vt:lpstr>Les nouveaux partenaires : les écoles</vt:lpstr>
      <vt:lpstr>Les caractéristiques des bénévoles</vt:lpstr>
      <vt:lpstr> Motivations : la transmission familiale</vt:lpstr>
      <vt:lpstr>Motivations : le cycle du don</vt:lpstr>
      <vt:lpstr>Motivations : se sentir utile, pour soi</vt:lpstr>
      <vt:lpstr>Motivations : sentiment d’appartenance</vt:lpstr>
      <vt:lpstr>Motivations : cette cause plutôt qu’une autre</vt:lpstr>
      <vt:lpstr>Pistes d’action et recommandations (1)</vt:lpstr>
      <vt:lpstr>Pistes d’action et recommandations (2)</vt:lpstr>
      <vt:lpstr>Pistes d’action et recommandations (3)</vt:lpstr>
      <vt:lpstr>Pistes d’action et recommandations (4)</vt:lpstr>
      <vt:lpstr>Pistes d’action et recommandations (5)</vt:lpstr>
      <vt:lpstr>Pistes d’action et recommandations (6)</vt:lpstr>
      <vt:lpstr>Suggestions de formats/modalités pour la diffusion</vt:lpstr>
      <vt:lpstr>Modèles de fiche</vt:lpstr>
      <vt:lpstr>Modèles de fiche</vt:lpstr>
      <vt:lpstr>Modèles de fiche</vt:lpstr>
      <vt:lpstr>Modèles de fiche</vt:lpstr>
      <vt:lpstr>Suggestions de formats/modalités pour la diffusion</vt:lpstr>
      <vt:lpstr>Modèle organigramme</vt:lpstr>
      <vt:lpstr>Modèle organigramme et paragraphe</vt:lpstr>
      <vt:lpstr>Modèle organigramme et paragraphe</vt:lpstr>
      <vt:lpstr>Modèle organigramme et paragraphe</vt:lpstr>
      <vt:lpstr>Suggestions de formats/modalités pour la diffusion</vt:lpstr>
      <vt:lpstr>Extrait de l’affiche scientifique ISBT – Japon 2009</vt:lpstr>
    </vt:vector>
  </TitlesOfParts>
  <Company>INRS-UCS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SavariaN</dc:creator>
  <cp:lastModifiedBy>Savoie Anne</cp:lastModifiedBy>
  <cp:revision>151</cp:revision>
  <dcterms:created xsi:type="dcterms:W3CDTF">2008-06-15T15:23:39Z</dcterms:created>
  <dcterms:modified xsi:type="dcterms:W3CDTF">2019-11-08T21:31:11Z</dcterms:modified>
</cp:coreProperties>
</file>